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0066FF"/>
    <a:srgbClr val="FF0000"/>
    <a:srgbClr val="FF0066"/>
    <a:srgbClr val="FFFF00"/>
    <a:srgbClr val="00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912"/>
    <p:restoredTop sz="93279"/>
  </p:normalViewPr>
  <p:slideViewPr>
    <p:cSldViewPr showGuides="1">
      <p:cViewPr>
        <p:scale>
          <a:sx n="62" d="100"/>
          <a:sy n="62" d="100"/>
        </p:scale>
        <p:origin x="-181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b="0" dirty="0">
                <a:latin typeface="Arial" panose="020B0604020202020204" pitchFamily="34" charset="0"/>
              </a:rPr>
            </a:fld>
            <a:endParaRPr lang="en-US" altLang="vi-VN" sz="1200" b="0" dirty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Nhiệt liệt chào mừng các cô bác đại biểu,các thầy cô giáo và các bạn về dự lễ kỉ niệm chào mừng ngày nhà giáo Việt nam 20-11 </a:t>
            </a:r>
            <a:endParaRPr sz="1400" b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Nhiệt liệt chào mừng các cô bác đại biểu,các thầy cô giáo và các bạn về dự lễ kỉ niệm chào mừng ngày nhà giáo Việt nam 20-11 </a:t>
            </a:r>
            <a:endParaRPr sz="1400" b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Nhiệt liệt chào mừng các cô bác đại biểu,các thầy cô giáo và các bạn về dự lễ kỉ niệm chào mừng ngày nhà giáo Việt nam 20-11 </a:t>
            </a:r>
            <a:endParaRPr sz="1400" b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Nhiệt liệt chào mừng các cô bác đại biểu,các thầy cô giáo và các bạn về dự lễ kỉ niệm chào mừng ngày nhà giáo Việt nam 20-11 </a:t>
            </a:r>
            <a:endParaRPr sz="1400" b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Nhiệt liệt chào mừng các cô bác đại biểu,các thầy cô giáo và các bạn về dự lễ kỉ niệm chào mừng ngày nhà giáo Việt nam 20-11 </a:t>
            </a:r>
            <a:endParaRPr sz="1400" b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Nhiệt liệt chào mừng các cô bác đại biểu,các thầy cô giáo và các bạn về dự lễ kỉ niệm chào mừng ngày nhà giáo Việt nam 20-11 </a:t>
            </a:r>
            <a:endParaRPr sz="1400" b="0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Nhiệt liệt chào mừng các cô bác đại biểu,các thầy cô giáo và các bạn về dự lễ kỉ niệm chào mừng ngày nhà giáo Việt nam 20-11 </a:t>
            </a:r>
            <a:endParaRPr sz="1400" b="0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Nhiệt liệt chào mừng các cô bác đại biểu,các thầy cô giáo và các bạn về dự lễ kỉ niệm chào mừng ngày nhà giáo Việt nam 20-11 </a:t>
            </a:r>
            <a:endParaRPr sz="1400" b="0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Nhiệt liệt chào mừng các cô bác đại biểu,các thầy cô giáo và các bạn về dự lễ kỉ niệm chào mừng ngày nhà giáo Việt nam 20-11 </a:t>
            </a:r>
            <a:endParaRPr sz="1400" b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Nhiệt liệt chào mừng các cô bác đại biểu,các thầy cô giáo và các bạn về dự lễ kỉ niệm chào mừng ngày nhà giáo Việt nam 20-11 </a:t>
            </a:r>
            <a:endParaRPr sz="1400" b="0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Nhiệt liệt chào mừng các cô bác đại biểu,các thầy cô giáo và các bạn về dự lễ kỉ niệm chào mừng ngày nhà giáo Việt nam 20-11 </a:t>
            </a:r>
            <a:endParaRPr sz="1400" b="0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r>
              <a:rPr dirty="0"/>
              <a:t>Nhiệt liệt chào mừng các cô bác đại biểu,các thầy cô giáo và các bạn về dự lễ kỉ niệm chào mừng ngày nhà giáo Việt nam 20-11 </a:t>
            </a:r>
            <a:endParaRPr sz="1400" b="0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wmf"/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8.jpeg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9.jpeg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slide" Target="slide3.xml"/><Relationship Id="rId6" Type="http://schemas.openxmlformats.org/officeDocument/2006/relationships/image" Target="../media/image10.png"/><Relationship Id="rId5" Type="http://schemas.microsoft.com/office/2007/relationships/media" Target="file:///C:\Users\Lop%2010A3\Downloads\od4535.mp3" TargetMode="External"/><Relationship Id="rId4" Type="http://schemas.openxmlformats.org/officeDocument/2006/relationships/audio" Target="file:///C:\Users\Lop%2010A3\Downloads\od4535.mp3" TargetMode="Externa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slide" Target="slide3.xml"/><Relationship Id="rId6" Type="http://schemas.openxmlformats.org/officeDocument/2006/relationships/image" Target="../media/image11.png"/><Relationship Id="rId5" Type="http://schemas.microsoft.com/office/2007/relationships/media" Target="file:///C:\Users\Lop%2010A3\Downloads\http---ringtone.downloadnhacchuong.com-uploads-2016-09-Bai-ca-phu-nu-Viet-Nam_phuong-nga.mp3" TargetMode="External"/><Relationship Id="rId4" Type="http://schemas.openxmlformats.org/officeDocument/2006/relationships/audio" Target="file:///C:\Users\Lop%2010A3\Downloads\http---ringtone.downloadnhacchuong.com-uploads-2016-09-Bai-ca-phu-nu-Viet-Nam_phuong-nga.mp3" TargetMode="Externa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hyperlink" Target="..\My%20Documents\SONG\ATGT%20(khoi7)\vong3(khoi7).ppt" TargetMode="Externa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wmf"/><Relationship Id="rId3" Type="http://schemas.openxmlformats.org/officeDocument/2006/relationships/image" Target="../media/image4.wmf"/><Relationship Id="rId2" Type="http://schemas.openxmlformats.org/officeDocument/2006/relationships/image" Target="../media/image5.GIF"/><Relationship Id="rId1" Type="http://schemas.openxmlformats.org/officeDocument/2006/relationships/hyperlink" Target="..\My%20Documents\SONG\ATGT%20(khoi7)\vong3(khoi7).ppt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slide" Target="slide3.xml"/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hyperlink" Target="..\My%20Documents\SONG\ATGT%20(khoi7)\vong3(khoi7).ppt" TargetMode="Externa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hyperlink" Target="..\My%20Documents\SONG\ATGT%20(khoi7)\vong3(khoi7).ppt" TargetMode="Externa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hyperlink" Target="..\My%20Documents\SONG\ATGT%20(khoi7)\vong3(khoi7).ppt" TargetMode="Externa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hyperlink" Target="..\My%20Documents\SONG\ATGT%20(khoi7)\vong3(khoi7).pp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10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4.xml"/><Relationship Id="rId3" Type="http://schemas.openxmlformats.org/officeDocument/2006/relationships/image" Target="../media/image4.wmf"/><Relationship Id="rId22" Type="http://schemas.openxmlformats.org/officeDocument/2006/relationships/slideLayout" Target="../slideLayouts/slideLayout2.xml"/><Relationship Id="rId21" Type="http://schemas.openxmlformats.org/officeDocument/2006/relationships/slide" Target="slide7.xml"/><Relationship Id="rId20" Type="http://schemas.openxmlformats.org/officeDocument/2006/relationships/slide" Target="slide6.xml"/><Relationship Id="rId2" Type="http://schemas.openxmlformats.org/officeDocument/2006/relationships/image" Target="../media/image3.wmf"/><Relationship Id="rId19" Type="http://schemas.openxmlformats.org/officeDocument/2006/relationships/slide" Target="slide5.xml"/><Relationship Id="rId18" Type="http://schemas.openxmlformats.org/officeDocument/2006/relationships/slide" Target="slide13.xml"/><Relationship Id="rId17" Type="http://schemas.openxmlformats.org/officeDocument/2006/relationships/slide" Target="slide18.xml"/><Relationship Id="rId16" Type="http://schemas.openxmlformats.org/officeDocument/2006/relationships/slide" Target="slide12.xml"/><Relationship Id="rId15" Type="http://schemas.openxmlformats.org/officeDocument/2006/relationships/slide" Target="slide17.xml"/><Relationship Id="rId14" Type="http://schemas.openxmlformats.org/officeDocument/2006/relationships/slide" Target="slide22.xml"/><Relationship Id="rId13" Type="http://schemas.openxmlformats.org/officeDocument/2006/relationships/slide" Target="slide20.xml"/><Relationship Id="rId12" Type="http://schemas.openxmlformats.org/officeDocument/2006/relationships/slide" Target="slide16.xml"/><Relationship Id="rId11" Type="http://schemas.openxmlformats.org/officeDocument/2006/relationships/slide" Target="slide15.xml"/><Relationship Id="rId10" Type="http://schemas.openxmlformats.org/officeDocument/2006/relationships/slide" Target="slide14.xml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hyperlink" Target="http://vi.wikipedia.org/w/index.php?title=H%E1%BB%99i_Li%C3%AAn_hi%E1%BB%87p_Ph%E1%BB%A5_n%E1%BB%AF_Vi%E1%BB%87t_Nam&amp;action=edit&amp;redlink=1" TargetMode="Externa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vi-VN" altLang="vi-VN" dirty="0"/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vi-VN" altLang="vi-VN" dirty="0"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9" descr="phao 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81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3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6" name="Picture 6" descr="bluline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Picture 7" descr="bluline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8" name="Picture 8" descr="bluline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9" name="Picture 9" descr="bluline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4" name="Picture 4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8" y="61913"/>
            <a:ext cx="1981200" cy="1973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3" descr="POINSET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286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7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8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9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267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8667" name="Text Box 11"/>
          <p:cNvSpPr txBox="1"/>
          <p:nvPr/>
        </p:nvSpPr>
        <p:spPr>
          <a:xfrm>
            <a:off x="762000" y="1066800"/>
            <a:ext cx="5257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HÕt giê</a:t>
            </a:r>
            <a:endParaRPr lang="en-US" altLang="vi-VN" sz="5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391" name="Rectangle 23"/>
          <p:cNvSpPr/>
          <p:nvPr/>
        </p:nvSpPr>
        <p:spPr>
          <a:xfrm>
            <a:off x="609600" y="2187575"/>
            <a:ext cx="7620000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kết hôn đối với Nữ giới trong Luật Hôn nhân v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đình Việt Nam l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1524000" y="3221038"/>
            <a:ext cx="130016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A.16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B.19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20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18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524000" y="4821238"/>
            <a:ext cx="457200" cy="43021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84" name="Text Box 14"/>
          <p:cNvSpPr txBox="1"/>
          <p:nvPr/>
        </p:nvSpPr>
        <p:spPr>
          <a:xfrm>
            <a:off x="2438400" y="228600"/>
            <a:ext cx="5486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5" name="AutoShape 26">
            <a:hlinkClick r:id="rId4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6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9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9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92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92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>
                                            <p:txEl>
                                              <p:charRg st="1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92">
                                            <p:txEl>
                                              <p:charRg st="1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92">
                                            <p:txEl>
                                              <p:charRg st="1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92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92">
                                            <p:txEl>
                                              <p:charRg st="1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312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3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4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5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291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 Box 2"/>
          <p:cNvSpPr txBox="1"/>
          <p:nvPr/>
        </p:nvSpPr>
        <p:spPr>
          <a:xfrm>
            <a:off x="990600" y="5992813"/>
            <a:ext cx="2362200" cy="646112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</a:t>
            </a:r>
            <a:endParaRPr lang="en-US" altLang="vi-VN" sz="36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8: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233738" y="561975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3581400" y="56165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3581400" y="56165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3505200" y="56165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505200" y="56165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3581400" y="56165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505200" y="56927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3505200" y="56165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3505200" y="56165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3505200" y="56165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505200" y="56165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439" name="Text Box 23"/>
          <p:cNvSpPr txBox="1"/>
          <p:nvPr/>
        </p:nvSpPr>
        <p:spPr>
          <a:xfrm>
            <a:off x="990600" y="1847850"/>
            <a:ext cx="7315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 nữ 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thuộc dân tộc 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40" name="Text Box 24"/>
          <p:cNvSpPr txBox="1"/>
          <p:nvPr/>
        </p:nvSpPr>
        <p:spPr>
          <a:xfrm>
            <a:off x="1295400" y="3048000"/>
            <a:ext cx="42672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Mường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Thái 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Nùng</a:t>
            </a:r>
            <a:endParaRPr lang="en-US" alt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308" name="Picture 26" descr="cms_84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325" y="2370138"/>
            <a:ext cx="3124200" cy="432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Oval 27"/>
          <p:cNvSpPr/>
          <p:nvPr/>
        </p:nvSpPr>
        <p:spPr bwMode="auto">
          <a:xfrm>
            <a:off x="1295400" y="4192588"/>
            <a:ext cx="381000" cy="3429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10" name="Text Box 14"/>
          <p:cNvSpPr txBox="1"/>
          <p:nvPr/>
        </p:nvSpPr>
        <p:spPr>
          <a:xfrm>
            <a:off x="2438400" y="228600"/>
            <a:ext cx="5486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1" name="AutoShape 26">
            <a:hlinkClick r:id="rId5" action="ppaction://hlinksldjump"/>
          </p:cNvPr>
          <p:cNvSpPr/>
          <p:nvPr/>
        </p:nvSpPr>
        <p:spPr>
          <a:xfrm>
            <a:off x="117475" y="608965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3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3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4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4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>
                                            <p:txEl>
                                              <p:charRg st="9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40">
                                            <p:txEl>
                                              <p:charRg st="9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40">
                                            <p:txEl>
                                              <p:charRg st="9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>
                                            <p:txEl>
                                              <p:charRg st="16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40">
                                            <p:txEl>
                                              <p:charRg st="16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40">
                                            <p:txEl>
                                              <p:charRg st="16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>
                                            <p:txEl>
                                              <p:charRg st="25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40">
                                            <p:txEl>
                                              <p:charRg st="25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40">
                                            <p:txEl>
                                              <p:charRg st="25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34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5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6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7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1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 Box 2"/>
          <p:cNvSpPr txBox="1"/>
          <p:nvPr/>
        </p:nvSpPr>
        <p:spPr>
          <a:xfrm>
            <a:off x="1600200" y="5943600"/>
            <a:ext cx="2362200" cy="584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9: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87" name="Text Box 23"/>
          <p:cNvSpPr txBox="1"/>
          <p:nvPr/>
        </p:nvSpPr>
        <p:spPr>
          <a:xfrm>
            <a:off x="914400" y="2057400"/>
            <a:ext cx="76962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loại hoa người phụ nữ thích nhất ọi hoa gì?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88" name="Text Box 24"/>
          <p:cNvSpPr txBox="1"/>
          <p:nvPr/>
        </p:nvSpPr>
        <p:spPr>
          <a:xfrm>
            <a:off x="1066800" y="3657600"/>
            <a:ext cx="609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tai</a:t>
            </a:r>
            <a:endParaRPr lang="en-US" alt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2" name="Text Box 14"/>
          <p:cNvSpPr txBox="1"/>
          <p:nvPr/>
        </p:nvSpPr>
        <p:spPr>
          <a:xfrm>
            <a:off x="2438400" y="228600"/>
            <a:ext cx="5486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3" name="AutoShape 26">
            <a:hlinkClick r:id="rId4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87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87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48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48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58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9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0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1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4339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 Box 2"/>
          <p:cNvSpPr txBox="1"/>
          <p:nvPr/>
        </p:nvSpPr>
        <p:spPr>
          <a:xfrm>
            <a:off x="1600200" y="5943600"/>
            <a:ext cx="2362200" cy="584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</a:t>
            </a:r>
            <a:endParaRPr lang="en-US" altLang="vi-VN" sz="32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10: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535" name="Text Box 23"/>
          <p:cNvSpPr txBox="1"/>
          <p:nvPr/>
        </p:nvSpPr>
        <p:spPr>
          <a:xfrm>
            <a:off x="2781300" y="1257300"/>
            <a:ext cx="5791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tục ngữ 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36" name="Rectangle 24"/>
          <p:cNvSpPr/>
          <p:nvPr/>
        </p:nvSpPr>
        <p:spPr>
          <a:xfrm>
            <a:off x="460375" y="5181600"/>
            <a:ext cx="82232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em như tấm lụa đ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, phất phơ giữa chỡ biết v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tay ai.</a:t>
            </a:r>
            <a:endParaRPr lang="en-US" alt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5" descr="hin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881188"/>
            <a:ext cx="5257800" cy="3300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57" name="AutoShape 26">
            <a:hlinkClick r:id="rId5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3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3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36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536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382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83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84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85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363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 Box 2"/>
          <p:cNvSpPr txBox="1"/>
          <p:nvPr/>
        </p:nvSpPr>
        <p:spPr>
          <a:xfrm>
            <a:off x="1600200" y="5943600"/>
            <a:ext cx="2362200" cy="584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</a:t>
            </a:r>
            <a:endParaRPr lang="en-US" altLang="vi-VN" sz="32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11: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585" name="Rectangle 25"/>
          <p:cNvSpPr/>
          <p:nvPr/>
        </p:nvSpPr>
        <p:spPr>
          <a:xfrm>
            <a:off x="1724025" y="4291013"/>
            <a:ext cx="44767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pt-BR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Nh</a:t>
            </a:r>
            <a:r>
              <a:rPr lang="pt-BR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Tú Xương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9" name="TextBox 10"/>
          <p:cNvSpPr txBox="1"/>
          <p:nvPr/>
        </p:nvSpPr>
        <p:spPr>
          <a:xfrm>
            <a:off x="1187450" y="1817688"/>
            <a:ext cx="7150100" cy="2247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“Thương vợ” có câu mở đầu:</a:t>
            </a:r>
            <a:endParaRPr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năm buôn bán ở mom sông</a:t>
            </a:r>
            <a:endParaRPr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Nuôi đủ năm con với một chồng</a:t>
            </a:r>
            <a:endParaRPr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nh</a:t>
            </a:r>
            <a:r>
              <a:rPr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n</a:t>
            </a:r>
            <a:r>
              <a:rPr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x-none" sz="28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80" name="Text Box 14"/>
          <p:cNvSpPr txBox="1"/>
          <p:nvPr/>
        </p:nvSpPr>
        <p:spPr>
          <a:xfrm>
            <a:off x="2438400" y="228600"/>
            <a:ext cx="5486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81" name="AutoShape 26">
            <a:hlinkClick r:id="rId4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58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58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406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7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8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9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6387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 Box 2"/>
          <p:cNvSpPr txBox="1"/>
          <p:nvPr/>
        </p:nvSpPr>
        <p:spPr>
          <a:xfrm>
            <a:off x="1600200" y="5943600"/>
            <a:ext cx="2362200" cy="584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</a:t>
            </a:r>
            <a:endParaRPr lang="en-US" altLang="vi-VN" sz="32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12: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631" name="Rectangle 23"/>
          <p:cNvSpPr/>
          <p:nvPr/>
        </p:nvSpPr>
        <p:spPr>
          <a:xfrm>
            <a:off x="523875" y="2208213"/>
            <a:ext cx="8085138" cy="9540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just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kháng chiến chống Mỹ, Mẹ Suốt chèo thuyền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 bộ đội qua sông n</a:t>
            </a:r>
            <a:r>
              <a:rPr lang="en-US" alt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32" name="Rectangle 24"/>
          <p:cNvSpPr/>
          <p:nvPr/>
        </p:nvSpPr>
        <p:spPr>
          <a:xfrm>
            <a:off x="2054225" y="3578225"/>
            <a:ext cx="4378325" cy="10779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just"/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altLang="vi-VN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Sông Nhật Lệ</a:t>
            </a:r>
            <a:endParaRPr lang="en-US" altLang="vi-VN" sz="32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4" name="Text Box 14"/>
          <p:cNvSpPr txBox="1"/>
          <p:nvPr/>
        </p:nvSpPr>
        <p:spPr>
          <a:xfrm>
            <a:off x="2438400" y="228600"/>
            <a:ext cx="5486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5" name="AutoShape 26">
            <a:hlinkClick r:id="rId4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8631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charRg st="4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8631">
                                            <p:txEl>
                                              <p:charRg st="48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863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>
                                            <p:txEl>
                                              <p:charRg st="8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68632">
                                            <p:txEl>
                                              <p:charRg st="8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37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8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9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0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7411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Text Box 2"/>
          <p:cNvSpPr txBox="1"/>
          <p:nvPr/>
        </p:nvSpPr>
        <p:spPr>
          <a:xfrm>
            <a:off x="1600200" y="5943600"/>
            <a:ext cx="2362200" cy="584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</a:t>
            </a:r>
            <a:endParaRPr lang="en-US" altLang="vi-VN" sz="32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676275" y="1122363"/>
            <a:ext cx="1762125" cy="757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13: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7" name="Text Box 13"/>
          <p:cNvSpPr txBox="1"/>
          <p:nvPr/>
        </p:nvSpPr>
        <p:spPr>
          <a:xfrm>
            <a:off x="2438400" y="228600"/>
            <a:ext cx="5486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PHỤ NỮ VIỆT NAM 20-10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27" name="TextBox 13"/>
          <p:cNvSpPr txBox="1"/>
          <p:nvPr/>
        </p:nvSpPr>
        <p:spPr>
          <a:xfrm>
            <a:off x="2209800" y="1271588"/>
            <a:ext cx="6991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hãy nghe đoạn nhạc sau v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v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chỗ trống.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od453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1973263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9" name="Rectangle 12"/>
          <p:cNvSpPr/>
          <p:nvPr/>
        </p:nvSpPr>
        <p:spPr>
          <a:xfrm>
            <a:off x="1714500" y="1712913"/>
            <a:ext cx="4191000" cy="4154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</a:t>
            </a:r>
            <a:r>
              <a:rPr lang="vi-VN" altLang="x-none" sz="24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đèn ngồi nhớ lại</a:t>
            </a:r>
            <a:b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câu chuyện ng</a:t>
            </a:r>
            <a:r>
              <a:rPr lang="vi-VN" altLang="x-none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xưa.</a:t>
            </a:r>
            <a:b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về đứng dưới mưa</a:t>
            </a:r>
            <a:b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 </a:t>
            </a:r>
            <a:r>
              <a:rPr lang="vi-VN" altLang="x-none" sz="24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nằm ngủ</a:t>
            </a:r>
            <a:b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từng bước chân </a:t>
            </a:r>
            <a:r>
              <a:rPr lang="vi-VN" altLang="x-none" sz="24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ngồi dưới cơn mưa.</a:t>
            </a:r>
            <a:b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lội qua con suối,</a:t>
            </a:r>
            <a:endParaRPr lang="vi-VN" altLang="x-none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mưa bom không ngại</a:t>
            </a:r>
            <a:b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</a:t>
            </a:r>
            <a:r>
              <a:rPr lang="vi-VN" altLang="x-none" sz="24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lối,</a:t>
            </a:r>
            <a:b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Tiễn con qua </a:t>
            </a:r>
            <a:r>
              <a:rPr lang="vi-VN" altLang="x-none" sz="24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altLang="x-none" sz="24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1720850"/>
            <a:ext cx="1143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endParaRPr lang="vi-VN" altLang="x-none" sz="28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2819400"/>
            <a:ext cx="1143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x-none" sz="2400" b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con</a:t>
            </a:r>
            <a:endParaRPr lang="vi-VN" altLang="x-none" sz="24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7238" y="3160713"/>
            <a:ext cx="685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vi-VN" altLang="x-none" sz="24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0300" y="5026025"/>
            <a:ext cx="1524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vi-VN" altLang="x-none" sz="2400" b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x-none" sz="24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1225" y="5399088"/>
            <a:ext cx="1295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đồi</a:t>
            </a:r>
            <a:endParaRPr lang="vi-VN" altLang="x-none" sz="24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35" name="TextBox 21"/>
          <p:cNvSpPr txBox="1"/>
          <p:nvPr/>
        </p:nvSpPr>
        <p:spPr>
          <a:xfrm>
            <a:off x="4559300" y="5483225"/>
            <a:ext cx="27559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 «Huyền thoại mẹ»</a:t>
            </a:r>
            <a:endParaRPr lang="vi-VN" altLang="x-none" sz="2000" b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36" name="AutoShape 26">
            <a:hlinkClick r:id="rId7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8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/>
      <p:bldP spid="17" grpId="0"/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455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56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57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58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843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 Box 2"/>
          <p:cNvSpPr txBox="1"/>
          <p:nvPr/>
        </p:nvSpPr>
        <p:spPr>
          <a:xfrm>
            <a:off x="1600200" y="5943600"/>
            <a:ext cx="2362200" cy="6461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altLang="vi-VN" sz="36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14: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727" name="Rectangle 23"/>
          <p:cNvSpPr/>
          <p:nvPr/>
        </p:nvSpPr>
        <p:spPr>
          <a:xfrm>
            <a:off x="457200" y="2157413"/>
            <a:ext cx="8229600" cy="4619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457200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hãy nghe đoạn nhạc sau đây v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biết tên b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hát</a:t>
            </a:r>
            <a:endParaRPr lang="en-US" altLang="vi-VN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ttp---ringtone.downloadnhacchuong.com-uploads-2016-09-Bai-ca-phu-nu-Viet-Nam_phuong-nga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7688" y="3141663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52" name="TextBox 11"/>
          <p:cNvSpPr txBox="1"/>
          <p:nvPr/>
        </p:nvSpPr>
        <p:spPr>
          <a:xfrm>
            <a:off x="1835150" y="3155950"/>
            <a:ext cx="5181600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 phụ nữ Việt Nam</a:t>
            </a: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3" name="Text Box 16"/>
          <p:cNvSpPr txBox="1"/>
          <p:nvPr/>
        </p:nvSpPr>
        <p:spPr>
          <a:xfrm>
            <a:off x="2438400" y="228600"/>
            <a:ext cx="6096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4" name="AutoShape 26">
            <a:hlinkClick r:id="rId7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27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27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9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78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9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80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81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9459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2"/>
          <p:cNvSpPr txBox="1"/>
          <p:nvPr/>
        </p:nvSpPr>
        <p:spPr>
          <a:xfrm>
            <a:off x="1600200" y="5943600"/>
            <a:ext cx="2362200" cy="584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</a:t>
            </a:r>
            <a:endParaRPr lang="en-US" altLang="vi-VN" sz="32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15: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300" y="2005013"/>
            <a:ext cx="7010400" cy="1570038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32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 ba Đồng Lộc-nơi có 10 cô gái thanh niên xung phong hy sinh thuộc tỉnh n</a:t>
            </a:r>
            <a:r>
              <a:rPr sz="3200" dirty="0">
                <a:solidFill>
                  <a:srgbClr val="26267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x-none" sz="3200" dirty="0">
              <a:solidFill>
                <a:srgbClr val="26267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5" name="TextBox 11"/>
          <p:cNvSpPr txBox="1"/>
          <p:nvPr/>
        </p:nvSpPr>
        <p:spPr>
          <a:xfrm>
            <a:off x="1752600" y="3733800"/>
            <a:ext cx="4876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Tỉnh H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Tĩnh</a:t>
            </a:r>
            <a:endParaRPr lang="vi-VN" altLang="x-none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6" name="Text Box 14"/>
          <p:cNvSpPr txBox="1"/>
          <p:nvPr/>
        </p:nvSpPr>
        <p:spPr>
          <a:xfrm>
            <a:off x="2438400" y="228600"/>
            <a:ext cx="5486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7" name="AutoShape 26">
            <a:hlinkClick r:id="rId4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Group 2"/>
          <p:cNvGrpSpPr/>
          <p:nvPr/>
        </p:nvGrpSpPr>
        <p:grpSpPr>
          <a:xfrm rot="5400000">
            <a:off x="7515225" y="727075"/>
            <a:ext cx="739775" cy="609600"/>
            <a:chOff x="2928" y="144"/>
            <a:chExt cx="1392" cy="288"/>
          </a:xfrm>
        </p:grpSpPr>
        <p:sp>
          <p:nvSpPr>
            <p:cNvPr id="83971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972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483" name="Group 5"/>
          <p:cNvGrpSpPr/>
          <p:nvPr/>
        </p:nvGrpSpPr>
        <p:grpSpPr>
          <a:xfrm rot="5400000">
            <a:off x="1792288" y="727075"/>
            <a:ext cx="739775" cy="609600"/>
            <a:chOff x="2928" y="144"/>
            <a:chExt cx="1392" cy="288"/>
          </a:xfrm>
        </p:grpSpPr>
        <p:sp>
          <p:nvSpPr>
            <p:cNvPr id="83974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975" name="AutoShape 7"/>
            <p:cNvSpPr>
              <a:spLocks noChangeArrowheads="1"/>
            </p:cNvSpPr>
            <p:nvPr/>
          </p:nvSpPr>
          <p:spPr bwMode="auto">
            <a:xfrm>
              <a:off x="2928" y="386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484" name="Group 8"/>
          <p:cNvGrpSpPr/>
          <p:nvPr/>
        </p:nvGrpSpPr>
        <p:grpSpPr>
          <a:xfrm rot="5400000">
            <a:off x="188913" y="647700"/>
            <a:ext cx="739775" cy="611188"/>
            <a:chOff x="2928" y="144"/>
            <a:chExt cx="1392" cy="288"/>
          </a:xfrm>
        </p:grpSpPr>
        <p:sp>
          <p:nvSpPr>
            <p:cNvPr id="83977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978" name="AutoShape 10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485" name="Group 11"/>
          <p:cNvGrpSpPr/>
          <p:nvPr/>
        </p:nvGrpSpPr>
        <p:grpSpPr>
          <a:xfrm>
            <a:off x="341313" y="303213"/>
            <a:ext cx="7743825" cy="815975"/>
            <a:chOff x="240" y="192"/>
            <a:chExt cx="4878" cy="514"/>
          </a:xfrm>
        </p:grpSpPr>
        <p:pic>
          <p:nvPicPr>
            <p:cNvPr id="20511" name="Picture 12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4" y="192"/>
              <a:ext cx="1366" cy="1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2" name="Picture 13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898" y="480"/>
              <a:ext cx="170" cy="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3" name="Picture 14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312" y="489"/>
              <a:ext cx="156" cy="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4" name="Picture 15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95" y="491"/>
              <a:ext cx="160" cy="2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486" name="Rectangle 16"/>
          <p:cNvSpPr/>
          <p:nvPr/>
        </p:nvSpPr>
        <p:spPr>
          <a:xfrm>
            <a:off x="93663" y="1123950"/>
            <a:ext cx="2535237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  <a:tileRect/>
          </a:gradFill>
          <a:ln w="57150" cap="flat" cmpd="thinThick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  <p:grpSp>
        <p:nvGrpSpPr>
          <p:cNvPr id="20487" name="Group 17"/>
          <p:cNvGrpSpPr/>
          <p:nvPr/>
        </p:nvGrpSpPr>
        <p:grpSpPr>
          <a:xfrm>
            <a:off x="4603750" y="193675"/>
            <a:ext cx="2212975" cy="468313"/>
            <a:chOff x="2928" y="144"/>
            <a:chExt cx="1392" cy="288"/>
          </a:xfrm>
        </p:grpSpPr>
        <p:sp>
          <p:nvSpPr>
            <p:cNvPr id="83986" name="AutoShape 18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987" name="AutoShape 19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488" name="AutoShape 20"/>
          <p:cNvSpPr/>
          <p:nvPr/>
        </p:nvSpPr>
        <p:spPr>
          <a:xfrm>
            <a:off x="25400" y="60325"/>
            <a:ext cx="4578350" cy="77946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  <a:tileRect/>
          </a:gradFill>
          <a:ln w="57150" cap="flat" cmpd="thickThin">
            <a:solidFill>
              <a:srgbClr val="FFCC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r" eaLnBrk="0" hangingPunct="0"/>
            <a:endParaRPr lang="vi-VN" altLang="vi-VN" b="0" dirty="0">
              <a:latin typeface="Times New Roman" panose="02020603050405020304" pitchFamily="18" charset="0"/>
            </a:endParaRPr>
          </a:p>
        </p:txBody>
      </p:sp>
      <p:sp>
        <p:nvSpPr>
          <p:cNvPr id="20489" name="WordArt 21"/>
          <p:cNvSpPr>
            <a:spLocks noTextEdit="1"/>
          </p:cNvSpPr>
          <p:nvPr/>
        </p:nvSpPr>
        <p:spPr>
          <a:xfrm>
            <a:off x="342900" y="190500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NGÀY PHỤ NỮ VIỆT NAM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0" name="AutoShape 25"/>
          <p:cNvSpPr/>
          <p:nvPr/>
        </p:nvSpPr>
        <p:spPr>
          <a:xfrm>
            <a:off x="3086100" y="1409700"/>
            <a:ext cx="6019800" cy="10890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0406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en-US" altLang="vi-VN" sz="2900" dirty="0">
                <a:solidFill>
                  <a:schemeClr val="bg1"/>
                </a:solidFill>
                <a:latin typeface="Times New Roman" panose="02020603050405020304" pitchFamily="18" charset="0"/>
              </a:rPr>
              <a:t>Câu 16: Người được mệnh danh bà chúa thơ Nôm là ai? </a:t>
            </a:r>
            <a:endParaRPr lang="en-US" altLang="vi-VN" sz="29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94" name="AutoShape 26"/>
          <p:cNvSpPr>
            <a:spLocks noChangeArrowheads="1"/>
          </p:cNvSpPr>
          <p:nvPr/>
        </p:nvSpPr>
        <p:spPr bwMode="auto">
          <a:xfrm>
            <a:off x="5981700" y="3009900"/>
            <a:ext cx="2895600" cy="1066800"/>
          </a:xfrm>
          <a:prstGeom prst="flowChartTerminator">
            <a:avLst/>
          </a:prstGeom>
          <a:gradFill rotWithShape="1">
            <a:gsLst>
              <a:gs pos="0">
                <a:schemeClr val="accent1"/>
              </a:gs>
              <a:gs pos="100000">
                <a:srgbClr val="339933"/>
              </a:gs>
            </a:gsLst>
            <a:lin ang="5400000" scaled="1"/>
          </a:gra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algn="ctr">
              <a:buNone/>
            </a:pPr>
            <a:r>
              <a:rPr lang="en-US" altLang="vi-VN" sz="2800" dirty="0">
                <a:solidFill>
                  <a:srgbClr val="04065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B. Hồ Xuân Hương</a:t>
            </a:r>
            <a:endParaRPr lang="en-US" altLang="vi-VN" sz="2800" dirty="0">
              <a:solidFill>
                <a:srgbClr val="04065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3995" name="AutoShape 27"/>
          <p:cNvSpPr>
            <a:spLocks noChangeArrowheads="1"/>
          </p:cNvSpPr>
          <p:nvPr/>
        </p:nvSpPr>
        <p:spPr bwMode="auto">
          <a:xfrm>
            <a:off x="3009900" y="3009900"/>
            <a:ext cx="2895600" cy="1066800"/>
          </a:xfrm>
          <a:prstGeom prst="flowChartTerminator">
            <a:avLst/>
          </a:prstGeom>
          <a:gradFill rotWithShape="1">
            <a:gsLst>
              <a:gs pos="0">
                <a:schemeClr val="accent1"/>
              </a:gs>
              <a:gs pos="100000">
                <a:srgbClr val="339933"/>
              </a:gs>
            </a:gsLst>
            <a:lin ang="5400000" scaled="1"/>
          </a:gra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algn="ctr">
              <a:buNone/>
            </a:pPr>
            <a:r>
              <a:rPr lang="en-US" altLang="vi-VN" sz="2800" dirty="0">
                <a:solidFill>
                  <a:srgbClr val="04065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A. Bà Huyện Thanh Quan</a:t>
            </a:r>
            <a:endParaRPr lang="en-US" altLang="vi-VN" sz="2800" dirty="0">
              <a:solidFill>
                <a:srgbClr val="04065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3996" name="AutoShape 28"/>
          <p:cNvSpPr>
            <a:spLocks noChangeArrowheads="1"/>
          </p:cNvSpPr>
          <p:nvPr/>
        </p:nvSpPr>
        <p:spPr bwMode="auto">
          <a:xfrm>
            <a:off x="5981700" y="4305300"/>
            <a:ext cx="2895600" cy="1066800"/>
          </a:xfrm>
          <a:prstGeom prst="flowChartTerminator">
            <a:avLst/>
          </a:prstGeom>
          <a:gradFill rotWithShape="1">
            <a:gsLst>
              <a:gs pos="0">
                <a:schemeClr val="accent1"/>
              </a:gs>
              <a:gs pos="100000">
                <a:srgbClr val="339933"/>
              </a:gs>
            </a:gsLst>
            <a:lin ang="5400000" scaled="1"/>
          </a:gra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406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06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Lê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406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Minh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06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Khuê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4065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97" name="AutoShape 29"/>
          <p:cNvSpPr>
            <a:spLocks noChangeArrowheads="1"/>
          </p:cNvSpPr>
          <p:nvPr/>
        </p:nvSpPr>
        <p:spPr bwMode="auto">
          <a:xfrm>
            <a:off x="3009900" y="4305300"/>
            <a:ext cx="2895600" cy="1066800"/>
          </a:xfrm>
          <a:prstGeom prst="flowChartTerminator">
            <a:avLst/>
          </a:prstGeom>
          <a:gradFill rotWithShape="1">
            <a:gsLst>
              <a:gs pos="0">
                <a:schemeClr val="accent1"/>
              </a:gs>
              <a:gs pos="100000">
                <a:srgbClr val="339933"/>
              </a:gs>
            </a:gsLst>
            <a:lin ang="5400000" scaled="1"/>
          </a:gra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algn="ctr">
              <a:buNone/>
            </a:pPr>
            <a:r>
              <a:rPr lang="en-US" altLang="vi-VN" sz="2800" dirty="0">
                <a:solidFill>
                  <a:srgbClr val="04065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C. Xuân Quỳnh</a:t>
            </a:r>
            <a:endParaRPr lang="en-US" altLang="vi-VN" sz="2800" dirty="0">
              <a:solidFill>
                <a:srgbClr val="04065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495" name="AutoShape 31"/>
          <p:cNvSpPr/>
          <p:nvPr/>
        </p:nvSpPr>
        <p:spPr>
          <a:xfrm>
            <a:off x="6667500" y="38100"/>
            <a:ext cx="2438400" cy="77946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  <a:tileRect/>
          </a:gradFill>
          <a:ln w="57150" cap="flat" cmpd="thinThick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en-US" altLang="vi-VN" sz="1000" b="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THPT </a:t>
            </a:r>
            <a:endParaRPr lang="en-US" altLang="vi-VN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vi-VN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............</a:t>
            </a:r>
            <a:endParaRPr lang="en-US" altLang="vi-VN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771900" y="59055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.VnArial" pitchFamily="34" charset="0"/>
              </a:rPr>
              <a:t>HÕt giê</a:t>
            </a:r>
            <a:endParaRPr lang="en-US" altLang="vi-VN" sz="5000" dirty="0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457700" y="56007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457700" y="56007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457700" y="56007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457700" y="56007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457700" y="56007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457700" y="56007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457700" y="56007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457700" y="56007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457700" y="56007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457700" y="56007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7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" y="1106488"/>
            <a:ext cx="2495550" cy="547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8" name="AutoShape 26">
            <a:hlinkClick r:id="rId4" action="ppaction://hlinksldjump"/>
          </p:cNvPr>
          <p:cNvSpPr/>
          <p:nvPr/>
        </p:nvSpPr>
        <p:spPr>
          <a:xfrm>
            <a:off x="8382000" y="6197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9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9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9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9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9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9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9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99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8399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8399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8399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399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5" grpId="0" animBg="1" build="allAtOnce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Group 2"/>
          <p:cNvGrpSpPr/>
          <p:nvPr/>
        </p:nvGrpSpPr>
        <p:grpSpPr>
          <a:xfrm rot="5400000">
            <a:off x="7553325" y="688975"/>
            <a:ext cx="739775" cy="609600"/>
            <a:chOff x="2928" y="144"/>
            <a:chExt cx="1392" cy="288"/>
          </a:xfrm>
        </p:grpSpPr>
        <p:sp>
          <p:nvSpPr>
            <p:cNvPr id="901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1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75" name="Group 5"/>
          <p:cNvGrpSpPr/>
          <p:nvPr/>
        </p:nvGrpSpPr>
        <p:grpSpPr>
          <a:xfrm rot="5400000">
            <a:off x="1830388" y="688975"/>
            <a:ext cx="739775" cy="609600"/>
            <a:chOff x="2928" y="144"/>
            <a:chExt cx="1392" cy="288"/>
          </a:xfrm>
        </p:grpSpPr>
        <p:sp>
          <p:nvSpPr>
            <p:cNvPr id="901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119" name="AutoShape 7"/>
            <p:cNvSpPr>
              <a:spLocks noChangeArrowheads="1"/>
            </p:cNvSpPr>
            <p:nvPr/>
          </p:nvSpPr>
          <p:spPr bwMode="auto">
            <a:xfrm>
              <a:off x="2928" y="386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76" name="Group 8"/>
          <p:cNvGrpSpPr/>
          <p:nvPr/>
        </p:nvGrpSpPr>
        <p:grpSpPr>
          <a:xfrm rot="5400000">
            <a:off x="227013" y="609600"/>
            <a:ext cx="739775" cy="611188"/>
            <a:chOff x="2928" y="144"/>
            <a:chExt cx="1392" cy="288"/>
          </a:xfrm>
        </p:grpSpPr>
        <p:sp>
          <p:nvSpPr>
            <p:cNvPr id="901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122" name="AutoShape 10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77" name="Group 11"/>
          <p:cNvGrpSpPr/>
          <p:nvPr/>
        </p:nvGrpSpPr>
        <p:grpSpPr>
          <a:xfrm>
            <a:off x="379413" y="265113"/>
            <a:ext cx="7743825" cy="815975"/>
            <a:chOff x="240" y="192"/>
            <a:chExt cx="4878" cy="514"/>
          </a:xfrm>
        </p:grpSpPr>
        <p:pic>
          <p:nvPicPr>
            <p:cNvPr id="3101" name="Picture 12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4" y="192"/>
              <a:ext cx="1366" cy="1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02" name="Picture 13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898" y="480"/>
              <a:ext cx="170" cy="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03" name="Picture 14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312" y="489"/>
              <a:ext cx="156" cy="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04" name="Picture 15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95" y="491"/>
              <a:ext cx="160" cy="2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8" name="Rectangle 16"/>
          <p:cNvSpPr/>
          <p:nvPr/>
        </p:nvSpPr>
        <p:spPr>
          <a:xfrm>
            <a:off x="131763" y="1085850"/>
            <a:ext cx="2535237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  <a:tileRect/>
          </a:gradFill>
          <a:ln w="57150" cap="flat" cmpd="thinThick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  <p:grpSp>
        <p:nvGrpSpPr>
          <p:cNvPr id="3079" name="Group 17"/>
          <p:cNvGrpSpPr/>
          <p:nvPr/>
        </p:nvGrpSpPr>
        <p:grpSpPr>
          <a:xfrm>
            <a:off x="4641850" y="155575"/>
            <a:ext cx="2212975" cy="468313"/>
            <a:chOff x="2928" y="144"/>
            <a:chExt cx="1392" cy="288"/>
          </a:xfrm>
        </p:grpSpPr>
        <p:sp>
          <p:nvSpPr>
            <p:cNvPr id="90130" name="AutoShape 18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131" name="AutoShape 19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0" name="AutoShape 20"/>
          <p:cNvSpPr/>
          <p:nvPr/>
        </p:nvSpPr>
        <p:spPr>
          <a:xfrm>
            <a:off x="63500" y="22225"/>
            <a:ext cx="4578350" cy="77946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  <a:tileRect/>
          </a:gradFill>
          <a:ln w="57150" cap="flat" cmpd="thickThin">
            <a:solidFill>
              <a:srgbClr val="FFCC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r" eaLnBrk="0" hangingPunct="0"/>
            <a:endParaRPr lang="vi-VN" altLang="vi-VN" b="0" dirty="0">
              <a:latin typeface="Times New Roman" panose="02020603050405020304" pitchFamily="18" charset="0"/>
            </a:endParaRPr>
          </a:p>
        </p:txBody>
      </p:sp>
      <p:sp>
        <p:nvSpPr>
          <p:cNvPr id="3081" name="WordArt 21"/>
          <p:cNvSpPr>
            <a:spLocks noTextEdit="1"/>
          </p:cNvSpPr>
          <p:nvPr/>
        </p:nvSpPr>
        <p:spPr>
          <a:xfrm>
            <a:off x="381000" y="152400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NGÀY PHỤ NỮ VIỆT NAM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2" name="AutoShape 22"/>
          <p:cNvSpPr/>
          <p:nvPr/>
        </p:nvSpPr>
        <p:spPr>
          <a:xfrm>
            <a:off x="6705600" y="0"/>
            <a:ext cx="2438400" cy="77946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  <a:tileRect/>
          </a:gradFill>
          <a:ln w="57150" cap="flat" cmpd="thinThick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vi-VN" altLang="vi-VN" sz="1000" b="0" dirty="0">
              <a:latin typeface="Times New Roman" panose="02020603050405020304" pitchFamily="18" charset="0"/>
            </a:endParaRPr>
          </a:p>
        </p:txBody>
      </p:sp>
      <p:sp>
        <p:nvSpPr>
          <p:cNvPr id="3083" name="Text Box 23"/>
          <p:cNvSpPr txBox="1"/>
          <p:nvPr/>
        </p:nvSpPr>
        <p:spPr>
          <a:xfrm>
            <a:off x="6400800" y="0"/>
            <a:ext cx="3124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</a:t>
            </a:r>
            <a:endParaRPr lang="en-US" altLang="vi-V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  <a:endParaRPr lang="en-US" altLang="vi-VN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42" name="Text Box 30"/>
          <p:cNvSpPr txBox="1"/>
          <p:nvPr/>
        </p:nvSpPr>
        <p:spPr>
          <a:xfrm>
            <a:off x="2743200" y="838200"/>
            <a:ext cx="64008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lang="en-US" altLang="vi-VN" sz="4000" dirty="0">
              <a:solidFill>
                <a:srgbClr val="0066FF"/>
              </a:solidFill>
              <a:latin typeface=".VnSouthern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4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KỶ NIỆM </a:t>
            </a:r>
            <a:r>
              <a:rPr lang="en-US" altLang="vi-VN" sz="4000" dirty="0">
                <a:solidFill>
                  <a:srgbClr val="0066FF"/>
                </a:solidFill>
                <a:latin typeface=".VnArial Narrow" pitchFamily="34" charset="0"/>
              </a:rPr>
              <a:t> </a:t>
            </a:r>
            <a:endParaRPr lang="en-US" altLang="vi-VN" sz="4000" dirty="0">
              <a:solidFill>
                <a:srgbClr val="0066FF"/>
              </a:solidFill>
              <a:latin typeface=".VnArial Narrow" pitchFamily="34" charset="0"/>
            </a:endParaRPr>
          </a:p>
          <a:p>
            <a:pPr>
              <a:spcBef>
                <a:spcPct val="50000"/>
              </a:spcBef>
            </a:pPr>
            <a:endParaRPr lang="en-US" altLang="vi-VN" sz="4000" dirty="0">
              <a:solidFill>
                <a:srgbClr val="FF00FF"/>
              </a:solidFill>
              <a:latin typeface=".VnSouthernH" pitchFamily="34" charset="0"/>
            </a:endParaRPr>
          </a:p>
        </p:txBody>
      </p:sp>
      <p:sp>
        <p:nvSpPr>
          <p:cNvPr id="90144" name="WordArt 32"/>
          <p:cNvSpPr>
            <a:spLocks noChangeArrowheads="1" noChangeShapeType="1" noTextEdit="1"/>
          </p:cNvSpPr>
          <p:nvPr/>
        </p:nvSpPr>
        <p:spPr bwMode="auto">
          <a:xfrm>
            <a:off x="2667000" y="2819400"/>
            <a:ext cx="6477000" cy="1447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PHỤ NỮ VIỆT NAM</a:t>
            </a:r>
            <a:r>
              <a:rPr kumimoji="0" lang="vi-VN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.VnMemorandumH"/>
                <a:ea typeface="+mn-ea"/>
                <a:cs typeface="Arial" panose="020B0604020202020204" pitchFamily="34" charset="0"/>
              </a:rPr>
              <a:t> </a:t>
            </a:r>
            <a:endParaRPr kumimoji="0" lang="vi-VN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.VnMemorandumH"/>
              <a:ea typeface="+mn-ea"/>
              <a:cs typeface="Arial" panose="020B0604020202020204" pitchFamily="34" charset="0"/>
            </a:endParaRPr>
          </a:p>
        </p:txBody>
      </p:sp>
      <p:sp>
        <p:nvSpPr>
          <p:cNvPr id="65549" name="AutoShape 13"/>
          <p:cNvSpPr/>
          <p:nvPr/>
        </p:nvSpPr>
        <p:spPr>
          <a:xfrm>
            <a:off x="7672388" y="685800"/>
            <a:ext cx="1471612" cy="14398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vi-VN" sz="2400" b="0" dirty="0">
              <a:latin typeface="Times New Roman" panose="02020603050405020304" pitchFamily="18" charset="0"/>
            </a:endParaRPr>
          </a:p>
        </p:txBody>
      </p:sp>
      <p:sp>
        <p:nvSpPr>
          <p:cNvPr id="65553" name="AutoShape 17"/>
          <p:cNvSpPr/>
          <p:nvPr/>
        </p:nvSpPr>
        <p:spPr>
          <a:xfrm>
            <a:off x="5334000" y="685800"/>
            <a:ext cx="915988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vi-VN" sz="2400" b="0" dirty="0">
              <a:latin typeface="Times New Roman" panose="02020603050405020304" pitchFamily="18" charset="0"/>
            </a:endParaRPr>
          </a:p>
        </p:txBody>
      </p:sp>
      <p:sp>
        <p:nvSpPr>
          <p:cNvPr id="65554" name="AutoShape 18"/>
          <p:cNvSpPr/>
          <p:nvPr/>
        </p:nvSpPr>
        <p:spPr>
          <a:xfrm>
            <a:off x="5029200" y="4648200"/>
            <a:ext cx="1524000" cy="112395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vi-VN" sz="2400" b="0" dirty="0">
              <a:latin typeface="Times New Roman" panose="02020603050405020304" pitchFamily="18" charset="0"/>
            </a:endParaRPr>
          </a:p>
        </p:txBody>
      </p:sp>
      <p:sp>
        <p:nvSpPr>
          <p:cNvPr id="65555" name="AutoShape 19"/>
          <p:cNvSpPr/>
          <p:nvPr/>
        </p:nvSpPr>
        <p:spPr>
          <a:xfrm>
            <a:off x="7620000" y="4724400"/>
            <a:ext cx="915988" cy="895350"/>
          </a:xfrm>
          <a:prstGeom prst="irregularSeal1">
            <a:avLst/>
          </a:prstGeom>
          <a:solidFill>
            <a:srgbClr val="0000FF"/>
          </a:solidFill>
          <a:ln w="9525">
            <a:noFill/>
          </a:ln>
        </p:spPr>
        <p:txBody>
          <a:bodyPr wrap="none" anchor="ctr" anchorCtr="0"/>
          <a:p>
            <a:endParaRPr lang="vi-VN" altLang="vi-VN" sz="2400" b="0" dirty="0">
              <a:latin typeface="Times New Roman" panose="02020603050405020304" pitchFamily="18" charset="0"/>
            </a:endParaRPr>
          </a:p>
        </p:txBody>
      </p:sp>
      <p:sp>
        <p:nvSpPr>
          <p:cNvPr id="65556" name="AutoShape 20"/>
          <p:cNvSpPr/>
          <p:nvPr/>
        </p:nvSpPr>
        <p:spPr>
          <a:xfrm>
            <a:off x="1981200" y="4953000"/>
            <a:ext cx="2286000" cy="104775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vi-VN" sz="2400" b="0" dirty="0">
              <a:latin typeface="Times New Roman" panose="02020603050405020304" pitchFamily="18" charset="0"/>
            </a:endParaRPr>
          </a:p>
        </p:txBody>
      </p:sp>
      <p:sp>
        <p:nvSpPr>
          <p:cNvPr id="65559" name="AutoShape 23"/>
          <p:cNvSpPr/>
          <p:nvPr/>
        </p:nvSpPr>
        <p:spPr>
          <a:xfrm>
            <a:off x="2590800" y="1828800"/>
            <a:ext cx="1471613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vi-VN" sz="2400" b="0" dirty="0">
              <a:latin typeface="Times New Roman" panose="02020603050405020304" pitchFamily="18" charset="0"/>
            </a:endParaRPr>
          </a:p>
        </p:txBody>
      </p:sp>
      <p:pic>
        <p:nvPicPr>
          <p:cNvPr id="3092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3" name="WordArt 40"/>
          <p:cNvSpPr>
            <a:spLocks noTextEdit="1"/>
          </p:cNvSpPr>
          <p:nvPr/>
        </p:nvSpPr>
        <p:spPr>
          <a:xfrm>
            <a:off x="4876800" y="4648200"/>
            <a:ext cx="1828800" cy="8620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4400" b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20-10</a:t>
            </a:r>
            <a:endParaRPr lang="en-US" sz="4400" b="1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94" name="Picture 4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2552700" y="4991100"/>
            <a:ext cx="2057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5" name="Picture 4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860425"/>
            <a:ext cx="2057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6" name="Picture 4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77100" y="952500"/>
            <a:ext cx="2057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25" y="1116013"/>
            <a:ext cx="2492375" cy="2427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8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63" y="3543300"/>
            <a:ext cx="2484437" cy="314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2" grpId="0"/>
      <p:bldP spid="655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Group 2"/>
          <p:cNvGrpSpPr/>
          <p:nvPr/>
        </p:nvGrpSpPr>
        <p:grpSpPr>
          <a:xfrm rot="5400000">
            <a:off x="7553325" y="688975"/>
            <a:ext cx="739775" cy="609600"/>
            <a:chOff x="2928" y="144"/>
            <a:chExt cx="1392" cy="288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507" name="Group 5"/>
          <p:cNvGrpSpPr/>
          <p:nvPr/>
        </p:nvGrpSpPr>
        <p:grpSpPr>
          <a:xfrm rot="5400000">
            <a:off x="1830388" y="688975"/>
            <a:ext cx="739775" cy="609600"/>
            <a:chOff x="2928" y="144"/>
            <a:chExt cx="1392" cy="288"/>
          </a:xfrm>
        </p:grpSpPr>
        <p:sp>
          <p:nvSpPr>
            <p:cNvPr id="8499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auto">
            <a:xfrm>
              <a:off x="2928" y="386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508" name="Group 8"/>
          <p:cNvGrpSpPr/>
          <p:nvPr/>
        </p:nvGrpSpPr>
        <p:grpSpPr>
          <a:xfrm rot="5400000">
            <a:off x="227013" y="609600"/>
            <a:ext cx="739775" cy="611188"/>
            <a:chOff x="2928" y="144"/>
            <a:chExt cx="1392" cy="288"/>
          </a:xfrm>
        </p:grpSpPr>
        <p:sp>
          <p:nvSpPr>
            <p:cNvPr id="8500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002" name="AutoShape 10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509" name="Group 11"/>
          <p:cNvGrpSpPr/>
          <p:nvPr/>
        </p:nvGrpSpPr>
        <p:grpSpPr>
          <a:xfrm>
            <a:off x="379413" y="265113"/>
            <a:ext cx="7743825" cy="815975"/>
            <a:chOff x="240" y="192"/>
            <a:chExt cx="4878" cy="514"/>
          </a:xfrm>
        </p:grpSpPr>
        <p:pic>
          <p:nvPicPr>
            <p:cNvPr id="21535" name="Picture 12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4" y="192"/>
              <a:ext cx="1366" cy="1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36" name="Picture 13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898" y="480"/>
              <a:ext cx="170" cy="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37" name="Picture 14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312" y="489"/>
              <a:ext cx="156" cy="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38" name="Picture 15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95" y="491"/>
              <a:ext cx="160" cy="2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10" name="Rectangle 16"/>
          <p:cNvSpPr/>
          <p:nvPr/>
        </p:nvSpPr>
        <p:spPr>
          <a:xfrm>
            <a:off x="131763" y="1085850"/>
            <a:ext cx="2535237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  <a:tileRect/>
          </a:gradFill>
          <a:ln w="57150" cap="flat" cmpd="thinThick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  <p:grpSp>
        <p:nvGrpSpPr>
          <p:cNvPr id="21511" name="Group 17"/>
          <p:cNvGrpSpPr/>
          <p:nvPr/>
        </p:nvGrpSpPr>
        <p:grpSpPr>
          <a:xfrm>
            <a:off x="4641850" y="155575"/>
            <a:ext cx="2212975" cy="468313"/>
            <a:chOff x="2928" y="144"/>
            <a:chExt cx="1392" cy="288"/>
          </a:xfrm>
        </p:grpSpPr>
        <p:sp>
          <p:nvSpPr>
            <p:cNvPr id="85010" name="AutoShape 18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011" name="AutoShape 19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512" name="AutoShape 20"/>
          <p:cNvSpPr/>
          <p:nvPr/>
        </p:nvSpPr>
        <p:spPr>
          <a:xfrm>
            <a:off x="63500" y="22225"/>
            <a:ext cx="4578350" cy="77946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  <a:tileRect/>
          </a:gradFill>
          <a:ln w="57150" cap="flat" cmpd="thickThin">
            <a:solidFill>
              <a:srgbClr val="FFCC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r" eaLnBrk="0" hangingPunct="0"/>
            <a:endParaRPr lang="vi-VN" altLang="vi-VN" b="0" dirty="0">
              <a:latin typeface="Times New Roman" panose="02020603050405020304" pitchFamily="18" charset="0"/>
            </a:endParaRPr>
          </a:p>
        </p:txBody>
      </p:sp>
      <p:sp>
        <p:nvSpPr>
          <p:cNvPr id="21513" name="WordArt 21"/>
          <p:cNvSpPr>
            <a:spLocks noTextEdit="1"/>
          </p:cNvSpPr>
          <p:nvPr/>
        </p:nvSpPr>
        <p:spPr>
          <a:xfrm>
            <a:off x="381000" y="152400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NGÀY PHỤ NỮ VIỆT NAM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4" name="AutoShape 25"/>
          <p:cNvSpPr/>
          <p:nvPr/>
        </p:nvSpPr>
        <p:spPr>
          <a:xfrm>
            <a:off x="2935288" y="1014413"/>
            <a:ext cx="5795962" cy="2809875"/>
          </a:xfrm>
          <a:prstGeom prst="roundRect">
            <a:avLst>
              <a:gd name="adj" fmla="val 16667"/>
            </a:avLst>
          </a:prstGeom>
          <a:solidFill>
            <a:srgbClr val="04065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vi-VN" sz="2900" dirty="0">
                <a:solidFill>
                  <a:srgbClr val="F3FAAC"/>
                </a:solidFill>
                <a:latin typeface="Times New Roman" panose="02020603050405020304" pitchFamily="18" charset="0"/>
              </a:rPr>
              <a:t>Câu 17: Đoạn trích sau trong bài thơ nào:</a:t>
            </a:r>
            <a:endParaRPr lang="en-US" altLang="vi-VN" sz="2900" dirty="0">
              <a:solidFill>
                <a:srgbClr val="F3FAAC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vi-VN" altLang="x-none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‘’ Ôi bóng người xưa, đã khuất rồi </a:t>
            </a:r>
            <a:br>
              <a:rPr lang="vi-VN" altLang="x-none" sz="2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vi-VN" altLang="x-none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Tròn đôi nắm đất trắng chân đồi. </a:t>
            </a:r>
            <a:br>
              <a:rPr lang="vi-VN" altLang="x-none" sz="2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vi-VN" altLang="x-none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Sống trong cát, chết vùi trong cát </a:t>
            </a:r>
            <a:br>
              <a:rPr lang="vi-VN" altLang="x-none" sz="2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vi-VN" altLang="x-none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</a:t>
            </a:r>
            <a:r>
              <a:rPr lang="vi-VN" altLang="x-none" sz="24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Những trái tim như ngọc sáng ngời!’’ </a:t>
            </a:r>
            <a:endParaRPr lang="en-US" altLang="vi-VN" sz="2400" dirty="0">
              <a:solidFill>
                <a:schemeClr val="bg1"/>
              </a:solidFill>
              <a:latin typeface=".VnTimeH" pitchFamily="34" charset="0"/>
            </a:endParaRPr>
          </a:p>
        </p:txBody>
      </p:sp>
      <p:sp>
        <p:nvSpPr>
          <p:cNvPr id="85018" name="AutoShape 26"/>
          <p:cNvSpPr>
            <a:spLocks noChangeArrowheads="1"/>
          </p:cNvSpPr>
          <p:nvPr/>
        </p:nvSpPr>
        <p:spPr bwMode="auto">
          <a:xfrm>
            <a:off x="6221413" y="3983038"/>
            <a:ext cx="2743200" cy="990600"/>
          </a:xfrm>
          <a:prstGeom prst="flowChartTerminator">
            <a:avLst/>
          </a:prstGeom>
          <a:solidFill>
            <a:schemeClr val="bg1"/>
          </a:solidFill>
          <a:ln w="88900" cmpd="thickThin">
            <a:solidFill>
              <a:srgbClr val="D3080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algn="ctr">
              <a:buNone/>
            </a:pPr>
            <a:r>
              <a:rPr lang="en-US" altLang="vi-VN" sz="3200" dirty="0">
                <a:solidFill>
                  <a:srgbClr val="11371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C. Mẹ Tơm</a:t>
            </a:r>
            <a:endParaRPr lang="en-US" altLang="vi-VN" sz="3200" dirty="0">
              <a:solidFill>
                <a:srgbClr val="113713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5019" name="AutoShape 27"/>
          <p:cNvSpPr>
            <a:spLocks noChangeArrowheads="1"/>
          </p:cNvSpPr>
          <p:nvPr/>
        </p:nvSpPr>
        <p:spPr bwMode="auto">
          <a:xfrm>
            <a:off x="2935288" y="3886200"/>
            <a:ext cx="2743200" cy="1143000"/>
          </a:xfrm>
          <a:prstGeom prst="flowChartTerminator">
            <a:avLst/>
          </a:prstGeom>
          <a:solidFill>
            <a:schemeClr val="bg1"/>
          </a:solidFill>
          <a:ln w="88900" cmpd="thickThin">
            <a:solidFill>
              <a:srgbClr val="D3080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algn="ctr">
              <a:buNone/>
            </a:pPr>
            <a:r>
              <a:rPr lang="en-US" altLang="vi-VN" sz="3200" dirty="0">
                <a:solidFill>
                  <a:srgbClr val="11371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A. Bầm ơi </a:t>
            </a:r>
            <a:endParaRPr lang="en-US" altLang="vi-VN" sz="3200" dirty="0">
              <a:solidFill>
                <a:srgbClr val="113713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5020" name="AutoShape 28"/>
          <p:cNvSpPr>
            <a:spLocks noChangeArrowheads="1"/>
          </p:cNvSpPr>
          <p:nvPr/>
        </p:nvSpPr>
        <p:spPr bwMode="auto">
          <a:xfrm>
            <a:off x="6246813" y="4976813"/>
            <a:ext cx="2743200" cy="990600"/>
          </a:xfrm>
          <a:prstGeom prst="flowChartTerminator">
            <a:avLst/>
          </a:prstGeom>
          <a:solidFill>
            <a:schemeClr val="bg1"/>
          </a:solidFill>
          <a:ln w="88900" cmpd="thickThin">
            <a:solidFill>
              <a:srgbClr val="D3080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algn="ctr">
              <a:buNone/>
            </a:pPr>
            <a:r>
              <a:rPr lang="en-US" altLang="vi-VN" sz="3200" dirty="0">
                <a:solidFill>
                  <a:srgbClr val="11371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D. Bà bủ </a:t>
            </a:r>
            <a:endParaRPr lang="en-US" altLang="vi-VN" sz="3200" dirty="0">
              <a:solidFill>
                <a:srgbClr val="113713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5021" name="AutoShape 29"/>
          <p:cNvSpPr>
            <a:spLocks noChangeArrowheads="1"/>
          </p:cNvSpPr>
          <p:nvPr/>
        </p:nvSpPr>
        <p:spPr bwMode="auto">
          <a:xfrm>
            <a:off x="2944813" y="5105400"/>
            <a:ext cx="2743200" cy="990600"/>
          </a:xfrm>
          <a:prstGeom prst="flowChartTerminator">
            <a:avLst/>
          </a:prstGeom>
          <a:solidFill>
            <a:schemeClr val="bg1"/>
          </a:solidFill>
          <a:ln w="88900" cmpd="thickThin">
            <a:solidFill>
              <a:srgbClr val="D3080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algn="ctr">
              <a:buNone/>
            </a:pPr>
            <a:r>
              <a:rPr lang="en-US" altLang="vi-VN" sz="3200" dirty="0">
                <a:solidFill>
                  <a:srgbClr val="11371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D. Cá nước</a:t>
            </a:r>
            <a:endParaRPr lang="en-US" altLang="vi-VN" sz="3200" dirty="0">
              <a:solidFill>
                <a:srgbClr val="113713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9" name="AutoShape 30"/>
          <p:cNvSpPr/>
          <p:nvPr/>
        </p:nvSpPr>
        <p:spPr>
          <a:xfrm>
            <a:off x="6705600" y="0"/>
            <a:ext cx="2438400" cy="77946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  <a:tileRect/>
          </a:gradFill>
          <a:ln w="57150" cap="flat" cmpd="thinThick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en-US" altLang="vi-VN" sz="1000" b="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THPT</a:t>
            </a:r>
            <a:endParaRPr lang="en-US" altLang="vi-VN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vi-VN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............</a:t>
            </a:r>
            <a:endParaRPr lang="en-US" altLang="vi-VN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4913313" y="59436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.VnArial" pitchFamily="34" charset="0"/>
              </a:rPr>
              <a:t>HÕt giê</a:t>
            </a:r>
            <a:endParaRPr lang="en-US" altLang="vi-VN" sz="5000" dirty="0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5526088" y="55943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5449888" y="55943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5526088" y="55943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5526088" y="55943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5526088" y="55943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5526088" y="55943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5449888" y="55943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5526088" y="55943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5526088" y="55943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5526088" y="55943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3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3" y="1085850"/>
            <a:ext cx="2535237" cy="451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32" name="AutoShape 26">
            <a:hlinkClick r:id="rId4" action="ppaction://hlinksldjump"/>
          </p:cNvPr>
          <p:cNvSpPr/>
          <p:nvPr/>
        </p:nvSpPr>
        <p:spPr>
          <a:xfrm>
            <a:off x="2935288" y="62484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1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1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0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021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021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02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02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50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50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50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50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8" grpId="0" animBg="1" build="allAtOnce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2"/>
          <p:cNvGrpSpPr/>
          <p:nvPr/>
        </p:nvGrpSpPr>
        <p:grpSpPr>
          <a:xfrm rot="5400000">
            <a:off x="7553325" y="688975"/>
            <a:ext cx="739775" cy="609600"/>
            <a:chOff x="2928" y="144"/>
            <a:chExt cx="1392" cy="288"/>
          </a:xfrm>
        </p:grpSpPr>
        <p:sp>
          <p:nvSpPr>
            <p:cNvPr id="860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0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531" name="Group 5"/>
          <p:cNvGrpSpPr/>
          <p:nvPr/>
        </p:nvGrpSpPr>
        <p:grpSpPr>
          <a:xfrm rot="5400000">
            <a:off x="1830388" y="688975"/>
            <a:ext cx="739775" cy="609600"/>
            <a:chOff x="2928" y="144"/>
            <a:chExt cx="1392" cy="288"/>
          </a:xfrm>
        </p:grpSpPr>
        <p:sp>
          <p:nvSpPr>
            <p:cNvPr id="860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023" name="AutoShape 7"/>
            <p:cNvSpPr>
              <a:spLocks noChangeArrowheads="1"/>
            </p:cNvSpPr>
            <p:nvPr/>
          </p:nvSpPr>
          <p:spPr bwMode="auto">
            <a:xfrm>
              <a:off x="2928" y="386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532" name="Group 8"/>
          <p:cNvGrpSpPr/>
          <p:nvPr/>
        </p:nvGrpSpPr>
        <p:grpSpPr>
          <a:xfrm rot="5400000">
            <a:off x="227013" y="609600"/>
            <a:ext cx="739775" cy="611188"/>
            <a:chOff x="2928" y="144"/>
            <a:chExt cx="1392" cy="288"/>
          </a:xfrm>
        </p:grpSpPr>
        <p:sp>
          <p:nvSpPr>
            <p:cNvPr id="860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026" name="AutoShape 10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533" name="Group 11"/>
          <p:cNvGrpSpPr/>
          <p:nvPr/>
        </p:nvGrpSpPr>
        <p:grpSpPr>
          <a:xfrm>
            <a:off x="379413" y="265113"/>
            <a:ext cx="7743825" cy="815975"/>
            <a:chOff x="240" y="192"/>
            <a:chExt cx="4878" cy="514"/>
          </a:xfrm>
        </p:grpSpPr>
        <p:pic>
          <p:nvPicPr>
            <p:cNvPr id="22560" name="Picture 12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4" y="192"/>
              <a:ext cx="1366" cy="1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61" name="Picture 13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898" y="480"/>
              <a:ext cx="170" cy="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62" name="Picture 14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312" y="489"/>
              <a:ext cx="156" cy="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63" name="Picture 15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95" y="491"/>
              <a:ext cx="160" cy="2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4" name="Rectangle 16"/>
          <p:cNvSpPr/>
          <p:nvPr/>
        </p:nvSpPr>
        <p:spPr>
          <a:xfrm>
            <a:off x="131763" y="1085850"/>
            <a:ext cx="2535237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  <a:tileRect/>
          </a:gradFill>
          <a:ln w="57150" cap="flat" cmpd="thinThick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  <p:grpSp>
        <p:nvGrpSpPr>
          <p:cNvPr id="22535" name="Group 17"/>
          <p:cNvGrpSpPr/>
          <p:nvPr/>
        </p:nvGrpSpPr>
        <p:grpSpPr>
          <a:xfrm>
            <a:off x="4641850" y="155575"/>
            <a:ext cx="2212975" cy="468313"/>
            <a:chOff x="2928" y="144"/>
            <a:chExt cx="1392" cy="288"/>
          </a:xfrm>
        </p:grpSpPr>
        <p:sp>
          <p:nvSpPr>
            <p:cNvPr id="86034" name="AutoShape 18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035" name="AutoShape 19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536" name="AutoShape 20"/>
          <p:cNvSpPr/>
          <p:nvPr/>
        </p:nvSpPr>
        <p:spPr>
          <a:xfrm>
            <a:off x="63500" y="22225"/>
            <a:ext cx="4578350" cy="77946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  <a:tileRect/>
          </a:gradFill>
          <a:ln w="57150" cap="flat" cmpd="thickThin">
            <a:solidFill>
              <a:srgbClr val="FFCC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r" eaLnBrk="0" hangingPunct="0"/>
            <a:endParaRPr lang="vi-VN" altLang="vi-VN" b="0" dirty="0">
              <a:latin typeface="Times New Roman" panose="02020603050405020304" pitchFamily="18" charset="0"/>
            </a:endParaRPr>
          </a:p>
        </p:txBody>
      </p:sp>
      <p:sp>
        <p:nvSpPr>
          <p:cNvPr id="22537" name="WordArt 21"/>
          <p:cNvSpPr>
            <a:spLocks noTextEdit="1"/>
          </p:cNvSpPr>
          <p:nvPr/>
        </p:nvSpPr>
        <p:spPr>
          <a:xfrm>
            <a:off x="381000" y="152400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NGÀY PHỤ NỮ VIỆT NAM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8" name="Text Box 23"/>
          <p:cNvSpPr txBox="1"/>
          <p:nvPr/>
        </p:nvSpPr>
        <p:spPr>
          <a:xfrm>
            <a:off x="6705600" y="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vi-VN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9" name="AutoShape 24"/>
          <p:cNvSpPr/>
          <p:nvPr/>
        </p:nvSpPr>
        <p:spPr>
          <a:xfrm>
            <a:off x="2724150" y="1096963"/>
            <a:ext cx="6135688" cy="158273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vi-VN" sz="2900" dirty="0">
                <a:solidFill>
                  <a:srgbClr val="101058"/>
                </a:solidFill>
                <a:latin typeface="Times New Roman" panose="02020603050405020304" pitchFamily="18" charset="0"/>
              </a:rPr>
              <a:t>Câu 18:Ngày 20-10-2016 là kỉ niệm bao nhiêu năm ngày phụ nữ Việt Nam?</a:t>
            </a:r>
            <a:endParaRPr lang="en-US" altLang="vi-VN" sz="2900" dirty="0">
              <a:solidFill>
                <a:srgbClr val="101058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41" name="AutoShape 25"/>
          <p:cNvSpPr>
            <a:spLocks noChangeArrowheads="1"/>
          </p:cNvSpPr>
          <p:nvPr/>
        </p:nvSpPr>
        <p:spPr bwMode="auto">
          <a:xfrm>
            <a:off x="6019800" y="3429000"/>
            <a:ext cx="2590800" cy="685800"/>
          </a:xfrm>
          <a:prstGeom prst="flowChartTerminator">
            <a:avLst/>
          </a:prstGeom>
          <a:solidFill>
            <a:srgbClr val="F3FAAC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AF05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C. 40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F05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AF050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42" name="AutoShape 26"/>
          <p:cNvSpPr>
            <a:spLocks noChangeArrowheads="1"/>
          </p:cNvSpPr>
          <p:nvPr/>
        </p:nvSpPr>
        <p:spPr bwMode="auto">
          <a:xfrm>
            <a:off x="3200400" y="3505200"/>
            <a:ext cx="2590800" cy="685800"/>
          </a:xfrm>
          <a:prstGeom prst="flowChartTerminator">
            <a:avLst/>
          </a:prstGeom>
          <a:solidFill>
            <a:srgbClr val="F3FAAC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AF05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A. 30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F05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AF050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43" name="AutoShape 27"/>
          <p:cNvSpPr>
            <a:spLocks noChangeArrowheads="1"/>
          </p:cNvSpPr>
          <p:nvPr/>
        </p:nvSpPr>
        <p:spPr bwMode="auto">
          <a:xfrm>
            <a:off x="6019800" y="4343400"/>
            <a:ext cx="2590800" cy="685800"/>
          </a:xfrm>
          <a:prstGeom prst="flowChartTerminator">
            <a:avLst/>
          </a:prstGeom>
          <a:solidFill>
            <a:srgbClr val="F3FAAC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AF05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D. 36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F05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AF050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44" name="AutoShape 28"/>
          <p:cNvSpPr>
            <a:spLocks noChangeArrowheads="1"/>
          </p:cNvSpPr>
          <p:nvPr/>
        </p:nvSpPr>
        <p:spPr bwMode="auto">
          <a:xfrm>
            <a:off x="3201988" y="4408488"/>
            <a:ext cx="2590800" cy="685800"/>
          </a:xfrm>
          <a:prstGeom prst="flowChartTerminator">
            <a:avLst/>
          </a:prstGeom>
          <a:solidFill>
            <a:srgbClr val="F3FAAC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AF05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B. 35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F05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AF050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44" name="AutoShape 31"/>
          <p:cNvSpPr/>
          <p:nvPr/>
        </p:nvSpPr>
        <p:spPr>
          <a:xfrm>
            <a:off x="6705600" y="0"/>
            <a:ext cx="2438400" cy="77946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  <a:tileRect/>
          </a:gradFill>
          <a:ln w="57150" cap="flat" cmpd="thinThick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en-US" altLang="vi-VN" sz="1000" b="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THPT </a:t>
            </a:r>
            <a:endParaRPr lang="en-US" altLang="vi-VN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vi-VN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............</a:t>
            </a:r>
            <a:endParaRPr lang="en-US" altLang="vi-VN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.VnArial" pitchFamily="34" charset="0"/>
              </a:rPr>
              <a:t>HÕt giê</a:t>
            </a:r>
            <a:endParaRPr lang="en-US" altLang="vi-VN" sz="5000" dirty="0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572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572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572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572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572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572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572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572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4958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5720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5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103313"/>
            <a:ext cx="2590800" cy="551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7" name="AutoShape 26">
            <a:hlinkClick r:id="rId4" action="ppaction://hlinksldjump"/>
          </p:cNvPr>
          <p:cNvSpPr/>
          <p:nvPr/>
        </p:nvSpPr>
        <p:spPr>
          <a:xfrm>
            <a:off x="7908925" y="6240463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4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4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4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4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4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4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604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604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604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604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3" grpId="0" animBg="1" build="allAtOnce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4" name="Group 2"/>
          <p:cNvGrpSpPr/>
          <p:nvPr/>
        </p:nvGrpSpPr>
        <p:grpSpPr>
          <a:xfrm rot="5400000">
            <a:off x="7553325" y="688975"/>
            <a:ext cx="739775" cy="609600"/>
            <a:chOff x="2928" y="144"/>
            <a:chExt cx="1392" cy="288"/>
          </a:xfrm>
        </p:grpSpPr>
        <p:sp>
          <p:nvSpPr>
            <p:cNvPr id="87043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044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555" name="Group 5"/>
          <p:cNvGrpSpPr/>
          <p:nvPr/>
        </p:nvGrpSpPr>
        <p:grpSpPr>
          <a:xfrm rot="5400000">
            <a:off x="1830388" y="688975"/>
            <a:ext cx="739775" cy="609600"/>
            <a:chOff x="2928" y="144"/>
            <a:chExt cx="1392" cy="288"/>
          </a:xfrm>
        </p:grpSpPr>
        <p:sp>
          <p:nvSpPr>
            <p:cNvPr id="87046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047" name="AutoShape 7"/>
            <p:cNvSpPr>
              <a:spLocks noChangeArrowheads="1"/>
            </p:cNvSpPr>
            <p:nvPr/>
          </p:nvSpPr>
          <p:spPr bwMode="auto">
            <a:xfrm>
              <a:off x="2928" y="386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556" name="Group 8"/>
          <p:cNvGrpSpPr/>
          <p:nvPr/>
        </p:nvGrpSpPr>
        <p:grpSpPr>
          <a:xfrm rot="5400000">
            <a:off x="227013" y="609600"/>
            <a:ext cx="739775" cy="611188"/>
            <a:chOff x="2928" y="144"/>
            <a:chExt cx="1392" cy="288"/>
          </a:xfrm>
        </p:grpSpPr>
        <p:sp>
          <p:nvSpPr>
            <p:cNvPr id="87049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050" name="AutoShape 10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557" name="Group 11"/>
          <p:cNvGrpSpPr/>
          <p:nvPr/>
        </p:nvGrpSpPr>
        <p:grpSpPr>
          <a:xfrm>
            <a:off x="379413" y="265113"/>
            <a:ext cx="7743825" cy="815975"/>
            <a:chOff x="240" y="192"/>
            <a:chExt cx="4878" cy="514"/>
          </a:xfrm>
        </p:grpSpPr>
        <p:pic>
          <p:nvPicPr>
            <p:cNvPr id="23583" name="Picture 12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4" y="192"/>
              <a:ext cx="1366" cy="1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84" name="Picture 13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898" y="480"/>
              <a:ext cx="170" cy="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85" name="Picture 14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312" y="489"/>
              <a:ext cx="156" cy="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86" name="Picture 15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95" y="491"/>
              <a:ext cx="160" cy="2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58" name="Rectangle 16"/>
          <p:cNvSpPr/>
          <p:nvPr/>
        </p:nvSpPr>
        <p:spPr>
          <a:xfrm>
            <a:off x="131763" y="1085850"/>
            <a:ext cx="2535237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  <a:tileRect/>
          </a:gradFill>
          <a:ln w="57150" cap="flat" cmpd="thinThick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  <p:grpSp>
        <p:nvGrpSpPr>
          <p:cNvPr id="23559" name="Group 17"/>
          <p:cNvGrpSpPr/>
          <p:nvPr/>
        </p:nvGrpSpPr>
        <p:grpSpPr>
          <a:xfrm>
            <a:off x="4641850" y="155575"/>
            <a:ext cx="2212975" cy="468313"/>
            <a:chOff x="2928" y="144"/>
            <a:chExt cx="1392" cy="288"/>
          </a:xfrm>
        </p:grpSpPr>
        <p:sp>
          <p:nvSpPr>
            <p:cNvPr id="87058" name="AutoShape 18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059" name="AutoShape 19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560" name="AutoShape 20"/>
          <p:cNvSpPr/>
          <p:nvPr/>
        </p:nvSpPr>
        <p:spPr>
          <a:xfrm>
            <a:off x="63500" y="22225"/>
            <a:ext cx="4578350" cy="77946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  <a:tileRect/>
          </a:gradFill>
          <a:ln w="57150" cap="flat" cmpd="thickThin">
            <a:solidFill>
              <a:srgbClr val="FFCC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r" eaLnBrk="0" hangingPunct="0"/>
            <a:endParaRPr lang="vi-VN" altLang="vi-VN" b="0" dirty="0">
              <a:latin typeface="Times New Roman" panose="02020603050405020304" pitchFamily="18" charset="0"/>
            </a:endParaRPr>
          </a:p>
        </p:txBody>
      </p:sp>
      <p:sp>
        <p:nvSpPr>
          <p:cNvPr id="23561" name="WordArt 21"/>
          <p:cNvSpPr>
            <a:spLocks noTextEdit="1"/>
          </p:cNvSpPr>
          <p:nvPr/>
        </p:nvSpPr>
        <p:spPr>
          <a:xfrm>
            <a:off x="381000" y="152400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NGÀY PHỤ NỮ VIỆT NAM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2" name="AutoShape 22"/>
          <p:cNvSpPr/>
          <p:nvPr/>
        </p:nvSpPr>
        <p:spPr>
          <a:xfrm>
            <a:off x="6705600" y="0"/>
            <a:ext cx="2438400" cy="77946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  <a:tileRect/>
          </a:gradFill>
          <a:ln w="57150" cap="flat" cmpd="thinThick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en-US" altLang="vi-VN" sz="1000" b="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THPT</a:t>
            </a:r>
            <a:endParaRPr lang="en-US" altLang="vi-VN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vi-VN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............</a:t>
            </a:r>
            <a:endParaRPr lang="en-US" altLang="vi-VN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3" name="AutoShape 24"/>
          <p:cNvSpPr/>
          <p:nvPr/>
        </p:nvSpPr>
        <p:spPr>
          <a:xfrm>
            <a:off x="2841625" y="1144588"/>
            <a:ext cx="6583363" cy="1055687"/>
          </a:xfrm>
          <a:prstGeom prst="roundRect">
            <a:avLst>
              <a:gd name="adj" fmla="val 16667"/>
            </a:avLst>
          </a:prstGeom>
          <a:solidFill>
            <a:srgbClr val="040650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vi-VN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Câu 19:</a:t>
            </a:r>
            <a:endParaRPr lang="vi-VN" altLang="vi-VN" sz="28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vi-VN" altLang="x-none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vi-VN" altLang="x-none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Chị Võ Thị Sáu qua đời ở tuổi:</a:t>
            </a:r>
            <a:endParaRPr lang="en-US" altLang="vi-VN" sz="28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65" name="AutoShape 25"/>
          <p:cNvSpPr>
            <a:spLocks noChangeArrowheads="1"/>
          </p:cNvSpPr>
          <p:nvPr/>
        </p:nvSpPr>
        <p:spPr bwMode="auto">
          <a:xfrm>
            <a:off x="6096000" y="3124200"/>
            <a:ext cx="2667000" cy="1066800"/>
          </a:xfrm>
          <a:prstGeom prst="flowChartTerminator">
            <a:avLst/>
          </a:prstGeom>
          <a:solidFill>
            <a:schemeClr val="bg1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B.19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066" name="AutoShape 26"/>
          <p:cNvSpPr>
            <a:spLocks noChangeArrowheads="1"/>
          </p:cNvSpPr>
          <p:nvPr/>
        </p:nvSpPr>
        <p:spPr bwMode="auto">
          <a:xfrm>
            <a:off x="6324600" y="4495800"/>
            <a:ext cx="2590800" cy="1143000"/>
          </a:xfrm>
          <a:prstGeom prst="flowChartTerminator">
            <a:avLst/>
          </a:prstGeom>
          <a:solidFill>
            <a:schemeClr val="bg1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D. 16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067" name="AutoShape 27"/>
          <p:cNvSpPr>
            <a:spLocks noChangeArrowheads="1"/>
          </p:cNvSpPr>
          <p:nvPr/>
        </p:nvSpPr>
        <p:spPr bwMode="auto">
          <a:xfrm>
            <a:off x="3124200" y="4572000"/>
            <a:ext cx="2667000" cy="1066800"/>
          </a:xfrm>
          <a:prstGeom prst="flowChartTerminator">
            <a:avLst/>
          </a:prstGeom>
          <a:solidFill>
            <a:schemeClr val="bg1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C.18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AF050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068" name="AutoShape 28"/>
          <p:cNvSpPr>
            <a:spLocks noChangeArrowheads="1"/>
          </p:cNvSpPr>
          <p:nvPr/>
        </p:nvSpPr>
        <p:spPr bwMode="auto">
          <a:xfrm>
            <a:off x="3124200" y="3124200"/>
            <a:ext cx="2667000" cy="1066800"/>
          </a:xfrm>
          <a:prstGeom prst="flowChartTerminator">
            <a:avLst/>
          </a:prstGeom>
          <a:solidFill>
            <a:schemeClr val="bg1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A.15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.VnArial" pitchFamily="34" charset="0"/>
              </a:rPr>
              <a:t>HÕt giê</a:t>
            </a:r>
            <a:endParaRPr lang="en-US" altLang="vi-VN" sz="5000" dirty="0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4958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4958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4958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4958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4958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4958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4958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4958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4958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4958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79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3" y="1085850"/>
            <a:ext cx="2509837" cy="552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80" name="AutoShape 26">
            <a:hlinkClick r:id="rId4" action="ppaction://hlinksldjump"/>
          </p:cNvPr>
          <p:cNvSpPr/>
          <p:nvPr/>
        </p:nvSpPr>
        <p:spPr>
          <a:xfrm>
            <a:off x="8123238" y="61722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870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870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870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70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5" grpId="0" animBg="1"/>
      <p:bldP spid="87066" grpId="0" animBg="1"/>
      <p:bldP spid="87067" grpId="0" animBg="1" build="allAtOnce"/>
      <p:bldP spid="87067" grpId="1" animBg="1" build="allAtOnce"/>
      <p:bldP spid="87068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Group 2"/>
          <p:cNvGrpSpPr/>
          <p:nvPr/>
        </p:nvGrpSpPr>
        <p:grpSpPr>
          <a:xfrm rot="5400000">
            <a:off x="7553325" y="688975"/>
            <a:ext cx="739775" cy="609600"/>
            <a:chOff x="2928" y="144"/>
            <a:chExt cx="1392" cy="288"/>
          </a:xfrm>
        </p:grpSpPr>
        <p:sp>
          <p:nvSpPr>
            <p:cNvPr id="8806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06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579" name="Group 5"/>
          <p:cNvGrpSpPr/>
          <p:nvPr/>
        </p:nvGrpSpPr>
        <p:grpSpPr>
          <a:xfrm rot="5400000">
            <a:off x="1830388" y="688975"/>
            <a:ext cx="739775" cy="609600"/>
            <a:chOff x="2928" y="144"/>
            <a:chExt cx="1392" cy="288"/>
          </a:xfrm>
        </p:grpSpPr>
        <p:sp>
          <p:nvSpPr>
            <p:cNvPr id="8807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071" name="AutoShape 7"/>
            <p:cNvSpPr>
              <a:spLocks noChangeArrowheads="1"/>
            </p:cNvSpPr>
            <p:nvPr/>
          </p:nvSpPr>
          <p:spPr bwMode="auto">
            <a:xfrm>
              <a:off x="2928" y="386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580" name="Group 8"/>
          <p:cNvGrpSpPr/>
          <p:nvPr/>
        </p:nvGrpSpPr>
        <p:grpSpPr>
          <a:xfrm rot="5400000">
            <a:off x="227013" y="609600"/>
            <a:ext cx="739775" cy="611188"/>
            <a:chOff x="2928" y="144"/>
            <a:chExt cx="1392" cy="288"/>
          </a:xfrm>
        </p:grpSpPr>
        <p:sp>
          <p:nvSpPr>
            <p:cNvPr id="8807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074" name="AutoShape 10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581" name="Group 11"/>
          <p:cNvGrpSpPr/>
          <p:nvPr/>
        </p:nvGrpSpPr>
        <p:grpSpPr>
          <a:xfrm>
            <a:off x="379413" y="265113"/>
            <a:ext cx="7743825" cy="815975"/>
            <a:chOff x="240" y="192"/>
            <a:chExt cx="4878" cy="514"/>
          </a:xfrm>
        </p:grpSpPr>
        <p:pic>
          <p:nvPicPr>
            <p:cNvPr id="24607" name="Picture 12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4" y="192"/>
              <a:ext cx="1366" cy="1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608" name="Picture 13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898" y="480"/>
              <a:ext cx="170" cy="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609" name="Picture 14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312" y="489"/>
              <a:ext cx="156" cy="2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610" name="Picture 15" descr="NGANG1">
              <a:hlinkClick r:id="rId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95" y="491"/>
              <a:ext cx="160" cy="2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582" name="Rectangle 16"/>
          <p:cNvSpPr/>
          <p:nvPr/>
        </p:nvSpPr>
        <p:spPr>
          <a:xfrm>
            <a:off x="131763" y="1085850"/>
            <a:ext cx="2535237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  <a:tileRect/>
          </a:gradFill>
          <a:ln w="57150" cap="flat" cmpd="thinThick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  <p:grpSp>
        <p:nvGrpSpPr>
          <p:cNvPr id="24583" name="Group 17"/>
          <p:cNvGrpSpPr/>
          <p:nvPr/>
        </p:nvGrpSpPr>
        <p:grpSpPr>
          <a:xfrm>
            <a:off x="4641850" y="155575"/>
            <a:ext cx="2212975" cy="468313"/>
            <a:chOff x="2928" y="144"/>
            <a:chExt cx="1392" cy="288"/>
          </a:xfrm>
        </p:grpSpPr>
        <p:sp>
          <p:nvSpPr>
            <p:cNvPr id="88082" name="AutoShape 18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083" name="AutoShape 19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584" name="AutoShape 20"/>
          <p:cNvSpPr/>
          <p:nvPr/>
        </p:nvSpPr>
        <p:spPr>
          <a:xfrm>
            <a:off x="63500" y="22225"/>
            <a:ext cx="4578350" cy="77946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  <a:tileRect/>
          </a:gradFill>
          <a:ln w="57150" cap="flat" cmpd="thickThin">
            <a:solidFill>
              <a:srgbClr val="FFCC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r" eaLnBrk="0" hangingPunct="0"/>
            <a:endParaRPr lang="vi-VN" altLang="vi-VN" b="0" dirty="0">
              <a:latin typeface="Times New Roman" panose="02020603050405020304" pitchFamily="18" charset="0"/>
            </a:endParaRPr>
          </a:p>
        </p:txBody>
      </p:sp>
      <p:sp>
        <p:nvSpPr>
          <p:cNvPr id="24585" name="WordArt 21"/>
          <p:cNvSpPr>
            <a:spLocks noTextEdit="1"/>
          </p:cNvSpPr>
          <p:nvPr/>
        </p:nvSpPr>
        <p:spPr>
          <a:xfrm>
            <a:off x="381000" y="152400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NGÀY PHỤ NỮ VIỆT NAM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6" name="AutoShape 22"/>
          <p:cNvSpPr/>
          <p:nvPr/>
        </p:nvSpPr>
        <p:spPr>
          <a:xfrm>
            <a:off x="6705600" y="0"/>
            <a:ext cx="2438400" cy="77946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  <a:tileRect/>
          </a:gradFill>
          <a:ln w="57150" cap="flat" cmpd="thinThick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en-US" altLang="vi-VN" sz="1000" b="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THPT </a:t>
            </a:r>
            <a:endParaRPr lang="en-US" altLang="vi-VN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vi-VN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............</a:t>
            </a:r>
            <a:endParaRPr lang="en-US" altLang="vi-VN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7" name="AutoShape 23"/>
          <p:cNvSpPr/>
          <p:nvPr/>
        </p:nvSpPr>
        <p:spPr>
          <a:xfrm>
            <a:off x="3124200" y="1125538"/>
            <a:ext cx="6321425" cy="1328737"/>
          </a:xfrm>
          <a:prstGeom prst="roundRect">
            <a:avLst>
              <a:gd name="adj" fmla="val 16667"/>
            </a:avLst>
          </a:prstGeom>
          <a:solidFill>
            <a:srgbClr val="040650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Câu 20:</a:t>
            </a:r>
            <a:endParaRPr lang="en-US" altLang="vi-VN" sz="24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Bài hát “Biết ơn Võ Thị Sáu” là sáng tác của nhạc sĩ nào?</a:t>
            </a:r>
            <a:endParaRPr lang="en-US" altLang="vi-VN" sz="24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>
            <a:off x="6324600" y="4495800"/>
            <a:ext cx="2590800" cy="1143000"/>
          </a:xfrm>
          <a:prstGeom prst="flowChartTerminator">
            <a:avLst/>
          </a:prstGeom>
          <a:solidFill>
            <a:schemeClr val="bg1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algn="ctr">
              <a:buNone/>
            </a:pPr>
            <a:r>
              <a:rPr lang="en-US" altLang="vi-VN" sz="2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D. Sỹ Luân</a:t>
            </a:r>
            <a:endParaRPr lang="en-US" altLang="vi-VN" sz="28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090" name="AutoShape 26"/>
          <p:cNvSpPr>
            <a:spLocks noChangeArrowheads="1"/>
          </p:cNvSpPr>
          <p:nvPr/>
        </p:nvSpPr>
        <p:spPr bwMode="auto">
          <a:xfrm>
            <a:off x="6134100" y="3151188"/>
            <a:ext cx="2971800" cy="1066800"/>
          </a:xfrm>
          <a:prstGeom prst="flowChartTerminator">
            <a:avLst/>
          </a:prstGeom>
          <a:solidFill>
            <a:schemeClr val="bg1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algn="ctr">
              <a:buNone/>
            </a:pPr>
            <a:r>
              <a:rPr lang="en-US" altLang="vi-VN" sz="2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C. Nguyễn Đức Toàn </a:t>
            </a:r>
            <a:endParaRPr lang="en-US" altLang="vi-VN" sz="28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8091" name="AutoShape 27"/>
          <p:cNvSpPr>
            <a:spLocks noChangeArrowheads="1"/>
          </p:cNvSpPr>
          <p:nvPr/>
        </p:nvSpPr>
        <p:spPr bwMode="auto">
          <a:xfrm>
            <a:off x="3124200" y="3124200"/>
            <a:ext cx="2667000" cy="1066800"/>
          </a:xfrm>
          <a:prstGeom prst="flowChartTerminator">
            <a:avLst/>
          </a:prstGeom>
          <a:solidFill>
            <a:schemeClr val="bg1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A.Phong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Nhã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93" name="AutoShape 29"/>
          <p:cNvSpPr>
            <a:spLocks noChangeArrowheads="1"/>
          </p:cNvSpPr>
          <p:nvPr/>
        </p:nvSpPr>
        <p:spPr bwMode="auto">
          <a:xfrm>
            <a:off x="3124200" y="4495800"/>
            <a:ext cx="2667000" cy="1066800"/>
          </a:xfrm>
          <a:prstGeom prst="flowChartTerminator">
            <a:avLst/>
          </a:prstGeom>
          <a:solidFill>
            <a:schemeClr val="bg1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Cao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.VnArial" pitchFamily="34" charset="0"/>
              </a:rPr>
              <a:t>HÕt giê</a:t>
            </a:r>
            <a:endParaRPr lang="en-US" altLang="vi-VN" sz="5000" dirty="0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3434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3434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4196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3434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3434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3434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3434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3434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3434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343400" y="5562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603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3" y="1138238"/>
            <a:ext cx="2571750" cy="541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04" name="AutoShape 26">
            <a:hlinkClick r:id="rId4" action="ppaction://hlinksldjump"/>
          </p:cNvPr>
          <p:cNvSpPr/>
          <p:nvPr/>
        </p:nvSpPr>
        <p:spPr>
          <a:xfrm>
            <a:off x="8153400" y="61722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8809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809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8809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809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0" grpId="0" animBg="1" build="allAtOnce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57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58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59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60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099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05638" y="3175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WordArt 14"/>
          <p:cNvSpPr>
            <a:spLocks noTextEdit="1"/>
          </p:cNvSpPr>
          <p:nvPr/>
        </p:nvSpPr>
        <p:spPr>
          <a:xfrm>
            <a:off x="2646363" y="239713"/>
            <a:ext cx="3886200" cy="347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1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Ô SỐ MAY MẮN</a:t>
            </a:r>
            <a:endParaRPr lang="en-US" sz="1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35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" y="2362200"/>
            <a:ext cx="1219200" cy="762000"/>
          </a:xfrm>
          <a:prstGeom prst="flowChartTerminator">
            <a:avLst/>
          </a:prstGeom>
          <a:solidFill>
            <a:srgbClr val="AF0501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36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7700" y="5867400"/>
            <a:ext cx="1295400" cy="685800"/>
          </a:xfrm>
          <a:prstGeom prst="flowChartTerminator">
            <a:avLst/>
          </a:prstGeom>
          <a:solidFill>
            <a:srgbClr val="0000FF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37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39000" y="5943600"/>
            <a:ext cx="1219200" cy="609600"/>
          </a:xfrm>
          <a:prstGeom prst="flowChartTerminator">
            <a:avLst/>
          </a:prstGeom>
          <a:solidFill>
            <a:srgbClr val="800080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38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962400" y="5867400"/>
            <a:ext cx="1295400" cy="685800"/>
          </a:xfrm>
          <a:prstGeom prst="flowChartTerminator">
            <a:avLst/>
          </a:prstGeom>
          <a:solidFill>
            <a:srgbClr val="FFCC00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39" name="AutoShape 1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62200" y="3505200"/>
            <a:ext cx="1295400" cy="685800"/>
          </a:xfrm>
          <a:prstGeom prst="flowChartTerminator">
            <a:avLst/>
          </a:prstGeom>
          <a:solidFill>
            <a:srgbClr val="993366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40" name="AutoShap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5800" y="3505200"/>
            <a:ext cx="1371600" cy="762000"/>
          </a:xfrm>
          <a:prstGeom prst="flowChartTerminator">
            <a:avLst/>
          </a:prstGeom>
          <a:solidFill>
            <a:srgbClr val="00FFFF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41" name="AutoShap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886200" y="3505200"/>
            <a:ext cx="1295400" cy="685800"/>
          </a:xfrm>
          <a:prstGeom prst="flowChartTerminator">
            <a:avLst/>
          </a:prstGeom>
          <a:solidFill>
            <a:srgbClr val="FFFFFF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42" name="AutoShape 2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85800" y="4648200"/>
            <a:ext cx="1219200" cy="685800"/>
          </a:xfrm>
          <a:prstGeom prst="flowChartTerminator">
            <a:avLst/>
          </a:prstGeom>
          <a:solidFill>
            <a:srgbClr val="FF00FF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43" name="AutoShape 2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286000" y="4724400"/>
            <a:ext cx="1295400" cy="609600"/>
          </a:xfrm>
          <a:prstGeom prst="flowChartTerminator">
            <a:avLst/>
          </a:prstGeom>
          <a:solidFill>
            <a:srgbClr val="969696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44" name="AutoShape 2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810000" y="4724400"/>
            <a:ext cx="1371600" cy="609600"/>
          </a:xfrm>
          <a:prstGeom prst="flowChartTerminator">
            <a:avLst/>
          </a:prstGeom>
          <a:solidFill>
            <a:srgbClr val="800080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45" name="AutoShape 2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286000" y="5867400"/>
            <a:ext cx="1295400" cy="685800"/>
          </a:xfrm>
          <a:prstGeom prst="flowChartTerminator">
            <a:avLst/>
          </a:prstGeom>
          <a:solidFill>
            <a:srgbClr val="FF0000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46" name="AutoShape 2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486400" y="5867400"/>
            <a:ext cx="1295400" cy="685800"/>
          </a:xfrm>
          <a:prstGeom prst="flowChartTerminator">
            <a:avLst/>
          </a:prstGeom>
          <a:solidFill>
            <a:srgbClr val="FF00FF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47" name="AutoShape 2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410200" y="4724400"/>
            <a:ext cx="1371600" cy="609600"/>
          </a:xfrm>
          <a:prstGeom prst="flowChartTerminator">
            <a:avLst/>
          </a:prstGeom>
          <a:solidFill>
            <a:schemeClr val="folHlink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48" name="AutoShape 2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334000" y="3505200"/>
            <a:ext cx="1219200" cy="685800"/>
          </a:xfrm>
          <a:prstGeom prst="flowChartTerminator">
            <a:avLst/>
          </a:prstGeom>
          <a:solidFill>
            <a:srgbClr val="008000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49" name="AutoShape 2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10400" y="4648200"/>
            <a:ext cx="1219200" cy="609600"/>
          </a:xfrm>
          <a:prstGeom prst="flowChartTerminator">
            <a:avLst/>
          </a:prstGeom>
          <a:solidFill>
            <a:srgbClr val="9B0AA6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50" name="AutoShape 30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934200" y="3429000"/>
            <a:ext cx="1295400" cy="685800"/>
          </a:xfrm>
          <a:prstGeom prst="flowChartTerminator">
            <a:avLst/>
          </a:prstGeom>
          <a:solidFill>
            <a:srgbClr val="FFCC99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51" name="AutoShape 3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2362200" y="2362200"/>
            <a:ext cx="1219200" cy="762000"/>
          </a:xfrm>
          <a:prstGeom prst="flowChartTerminator">
            <a:avLst/>
          </a:prstGeom>
          <a:solidFill>
            <a:srgbClr val="FF0000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52" name="AutoShape 32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962400" y="2362200"/>
            <a:ext cx="1143000" cy="762000"/>
          </a:xfrm>
          <a:prstGeom prst="flowChartTerminator">
            <a:avLst/>
          </a:prstGeom>
          <a:solidFill>
            <a:srgbClr val="FFFF00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53" name="AutoShape 33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334000" y="2362200"/>
            <a:ext cx="1143000" cy="685800"/>
          </a:xfrm>
          <a:prstGeom prst="flowChartTerminator">
            <a:avLst/>
          </a:prstGeom>
          <a:solidFill>
            <a:srgbClr val="0000FF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54" name="AutoShape 3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58000" y="2362200"/>
            <a:ext cx="1295400" cy="685800"/>
          </a:xfrm>
          <a:prstGeom prst="flowChartTerminator">
            <a:avLst/>
          </a:prstGeom>
          <a:solidFill>
            <a:srgbClr val="000000"/>
          </a:solidFill>
          <a:ln w="88900" cmpd="thickThin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alt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55" name="Line 35"/>
          <p:cNvSpPr/>
          <p:nvPr/>
        </p:nvSpPr>
        <p:spPr>
          <a:xfrm>
            <a:off x="1981200" y="1219200"/>
            <a:ext cx="4495800" cy="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56" name="Line 36"/>
          <p:cNvSpPr/>
          <p:nvPr/>
        </p:nvSpPr>
        <p:spPr>
          <a:xfrm>
            <a:off x="4267200" y="685800"/>
            <a:ext cx="0" cy="1676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57" name="Text Box 37"/>
          <p:cNvSpPr txBox="1"/>
          <p:nvPr/>
        </p:nvSpPr>
        <p:spPr>
          <a:xfrm>
            <a:off x="2209800" y="762000"/>
            <a:ext cx="2057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B (Dãy trong)</a:t>
            </a:r>
            <a:endParaRPr lang="en-US" altLang="vi-V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8" name="Text Box 38"/>
          <p:cNvSpPr txBox="1"/>
          <p:nvPr/>
        </p:nvSpPr>
        <p:spPr>
          <a:xfrm>
            <a:off x="4419600" y="76200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Đội A (Dãy ngo</a:t>
            </a:r>
            <a:r>
              <a:rPr lang="en-US" alt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endParaRPr lang="en-US" altLang="vi-V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9" name="Line 39"/>
          <p:cNvSpPr/>
          <p:nvPr/>
        </p:nvSpPr>
        <p:spPr>
          <a:xfrm>
            <a:off x="2133600" y="1447800"/>
            <a:ext cx="0" cy="457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60" name="Line 40"/>
          <p:cNvSpPr/>
          <p:nvPr/>
        </p:nvSpPr>
        <p:spPr>
          <a:xfrm>
            <a:off x="2590800" y="1447800"/>
            <a:ext cx="0" cy="457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61" name="Line 41"/>
          <p:cNvSpPr/>
          <p:nvPr/>
        </p:nvSpPr>
        <p:spPr>
          <a:xfrm>
            <a:off x="3048000" y="1447800"/>
            <a:ext cx="0" cy="457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62" name="Line 42"/>
          <p:cNvSpPr/>
          <p:nvPr/>
        </p:nvSpPr>
        <p:spPr>
          <a:xfrm>
            <a:off x="3505200" y="1447800"/>
            <a:ext cx="0" cy="457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63" name="Line 43"/>
          <p:cNvSpPr/>
          <p:nvPr/>
        </p:nvSpPr>
        <p:spPr>
          <a:xfrm>
            <a:off x="3810000" y="1447800"/>
            <a:ext cx="0" cy="457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64" name="Line 44"/>
          <p:cNvSpPr/>
          <p:nvPr/>
        </p:nvSpPr>
        <p:spPr>
          <a:xfrm>
            <a:off x="3962400" y="1447800"/>
            <a:ext cx="0" cy="457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69" name="Line 49"/>
          <p:cNvSpPr/>
          <p:nvPr/>
        </p:nvSpPr>
        <p:spPr>
          <a:xfrm>
            <a:off x="2133600" y="1447800"/>
            <a:ext cx="4572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0" name="Line 50"/>
          <p:cNvSpPr/>
          <p:nvPr/>
        </p:nvSpPr>
        <p:spPr>
          <a:xfrm>
            <a:off x="2133600" y="1905000"/>
            <a:ext cx="4572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1" name="Line 51"/>
          <p:cNvSpPr/>
          <p:nvPr/>
        </p:nvSpPr>
        <p:spPr>
          <a:xfrm>
            <a:off x="3048000" y="1447800"/>
            <a:ext cx="4572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2" name="Line 52"/>
          <p:cNvSpPr/>
          <p:nvPr/>
        </p:nvSpPr>
        <p:spPr>
          <a:xfrm>
            <a:off x="3048000" y="1905000"/>
            <a:ext cx="4572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3" name="Line 53"/>
          <p:cNvSpPr/>
          <p:nvPr/>
        </p:nvSpPr>
        <p:spPr>
          <a:xfrm>
            <a:off x="4495800" y="1447800"/>
            <a:ext cx="0" cy="4572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4" name="Line 54"/>
          <p:cNvSpPr/>
          <p:nvPr/>
        </p:nvSpPr>
        <p:spPr>
          <a:xfrm>
            <a:off x="4953000" y="1447800"/>
            <a:ext cx="0" cy="4572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5" name="Line 55"/>
          <p:cNvSpPr/>
          <p:nvPr/>
        </p:nvSpPr>
        <p:spPr>
          <a:xfrm>
            <a:off x="5410200" y="1447800"/>
            <a:ext cx="0" cy="4572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6" name="Line 56"/>
          <p:cNvSpPr/>
          <p:nvPr/>
        </p:nvSpPr>
        <p:spPr>
          <a:xfrm>
            <a:off x="5867400" y="1447800"/>
            <a:ext cx="0" cy="4572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7" name="Line 57"/>
          <p:cNvSpPr/>
          <p:nvPr/>
        </p:nvSpPr>
        <p:spPr>
          <a:xfrm>
            <a:off x="6172200" y="1447800"/>
            <a:ext cx="0" cy="4572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8" name="Line 58"/>
          <p:cNvSpPr/>
          <p:nvPr/>
        </p:nvSpPr>
        <p:spPr>
          <a:xfrm>
            <a:off x="6324600" y="1447800"/>
            <a:ext cx="0" cy="4572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9" name="Line 59"/>
          <p:cNvSpPr/>
          <p:nvPr/>
        </p:nvSpPr>
        <p:spPr>
          <a:xfrm>
            <a:off x="4495800" y="1447800"/>
            <a:ext cx="4572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80" name="Line 60"/>
          <p:cNvSpPr/>
          <p:nvPr/>
        </p:nvSpPr>
        <p:spPr>
          <a:xfrm>
            <a:off x="4495800" y="1905000"/>
            <a:ext cx="4572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81" name="Line 61"/>
          <p:cNvSpPr/>
          <p:nvPr/>
        </p:nvSpPr>
        <p:spPr>
          <a:xfrm>
            <a:off x="5410200" y="1447800"/>
            <a:ext cx="4572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82" name="Line 62"/>
          <p:cNvSpPr/>
          <p:nvPr/>
        </p:nvSpPr>
        <p:spPr>
          <a:xfrm>
            <a:off x="5410200" y="1905000"/>
            <a:ext cx="4572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88" name="AutoShape 68"/>
          <p:cNvSpPr/>
          <p:nvPr/>
        </p:nvSpPr>
        <p:spPr>
          <a:xfrm>
            <a:off x="838200" y="1371600"/>
            <a:ext cx="762000" cy="7620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90" name="AutoShape 70"/>
          <p:cNvSpPr/>
          <p:nvPr/>
        </p:nvSpPr>
        <p:spPr>
          <a:xfrm>
            <a:off x="7162800" y="1219200"/>
            <a:ext cx="838200" cy="7620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Line 43"/>
          <p:cNvSpPr/>
          <p:nvPr/>
        </p:nvSpPr>
        <p:spPr>
          <a:xfrm>
            <a:off x="2362200" y="1447800"/>
            <a:ext cx="0" cy="457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8" name="Line 44"/>
          <p:cNvSpPr/>
          <p:nvPr/>
        </p:nvSpPr>
        <p:spPr>
          <a:xfrm>
            <a:off x="3276600" y="1447800"/>
            <a:ext cx="0" cy="457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" name="Line 43"/>
          <p:cNvSpPr/>
          <p:nvPr/>
        </p:nvSpPr>
        <p:spPr>
          <a:xfrm flipH="1">
            <a:off x="2143125" y="1676400"/>
            <a:ext cx="436563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0" name="Line 44"/>
          <p:cNvSpPr/>
          <p:nvPr/>
        </p:nvSpPr>
        <p:spPr>
          <a:xfrm flipH="1">
            <a:off x="3048000" y="1698625"/>
            <a:ext cx="4572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" name="Line 57"/>
          <p:cNvSpPr/>
          <p:nvPr/>
        </p:nvSpPr>
        <p:spPr>
          <a:xfrm>
            <a:off x="5429250" y="1698625"/>
            <a:ext cx="4572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" name="Line 58"/>
          <p:cNvSpPr/>
          <p:nvPr/>
        </p:nvSpPr>
        <p:spPr>
          <a:xfrm flipH="1">
            <a:off x="4495800" y="1708150"/>
            <a:ext cx="4572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" name="Line 57"/>
          <p:cNvSpPr/>
          <p:nvPr/>
        </p:nvSpPr>
        <p:spPr>
          <a:xfrm>
            <a:off x="4714875" y="1447800"/>
            <a:ext cx="0" cy="4572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4" name="Line 58"/>
          <p:cNvSpPr/>
          <p:nvPr/>
        </p:nvSpPr>
        <p:spPr>
          <a:xfrm>
            <a:off x="5638800" y="1470025"/>
            <a:ext cx="0" cy="4572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1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1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1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1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1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1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1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1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1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1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1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3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81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1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1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1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81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81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81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5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81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6"/>
                  </p:tgtEl>
                </p:cond>
              </p:nextCondLst>
            </p:seq>
          </p:childTnLst>
        </p:cTn>
      </p:par>
    </p:tnLst>
    <p:bldLst>
      <p:bldP spid="81935" grpId="0" animBg="1"/>
      <p:bldP spid="81936" grpId="0" animBg="1"/>
      <p:bldP spid="81937" grpId="0" animBg="1"/>
      <p:bldP spid="81938" grpId="0" animBg="1"/>
      <p:bldP spid="81939" grpId="0" animBg="1"/>
      <p:bldP spid="81940" grpId="0" animBg="1"/>
      <p:bldP spid="81941" grpId="0" animBg="1"/>
      <p:bldP spid="81942" grpId="0" animBg="1"/>
      <p:bldP spid="81943" grpId="0" animBg="1"/>
      <p:bldP spid="81944" grpId="0" animBg="1"/>
      <p:bldP spid="81945" grpId="0" animBg="1"/>
      <p:bldP spid="81946" grpId="0" animBg="1"/>
      <p:bldP spid="81947" grpId="0" animBg="1"/>
      <p:bldP spid="81948" grpId="0" animBg="1"/>
      <p:bldP spid="81949" grpId="0" animBg="1"/>
      <p:bldP spid="81950" grpId="0" animBg="1"/>
      <p:bldP spid="81953" grpId="0" animBg="1"/>
      <p:bldP spid="81954" grpId="0" animBg="1"/>
      <p:bldP spid="81957" grpId="0"/>
      <p:bldP spid="819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42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3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4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5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123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2"/>
          <p:cNvSpPr txBox="1"/>
          <p:nvPr/>
        </p:nvSpPr>
        <p:spPr>
          <a:xfrm>
            <a:off x="1600200" y="5943600"/>
            <a:ext cx="2362200" cy="73818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r>
              <a:rPr lang="en-US" altLang="vi-VN" sz="4200" dirty="0">
                <a:solidFill>
                  <a:srgbClr val="000099"/>
                </a:solidFill>
                <a:latin typeface=".VnArial Narrow" pitchFamily="34" charset="0"/>
              </a:rPr>
              <a:t>:</a:t>
            </a:r>
            <a:endParaRPr lang="en-US" altLang="vi-VN" sz="4200" dirty="0">
              <a:solidFill>
                <a:srgbClr val="000099"/>
              </a:solidFill>
              <a:latin typeface=".VnArial Narrow" pitchFamily="34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.VnArial" pitchFamily="34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695" name="AutoShape 39"/>
          <p:cNvSpPr/>
          <p:nvPr/>
        </p:nvSpPr>
        <p:spPr>
          <a:xfrm>
            <a:off x="0" y="1371600"/>
            <a:ext cx="9067800" cy="4800600"/>
          </a:xfrm>
          <a:prstGeom prst="horizontalScroll">
            <a:avLst>
              <a:gd name="adj" fmla="val 12500"/>
            </a:avLst>
          </a:prstGeom>
          <a:solidFill>
            <a:srgbClr val="333333"/>
          </a:solidFill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/>
            <a:r>
              <a:rPr lang="en-US" altLang="vi-VN" dirty="0">
                <a:latin typeface="Arial" panose="020B0604020202020204" pitchFamily="34" charset="0"/>
              </a:rPr>
              <a:t>. </a:t>
            </a:r>
            <a:r>
              <a:rPr lang="en-US" altLang="vi-VN" sz="2800" dirty="0">
                <a:solidFill>
                  <a:schemeClr val="folHlink"/>
                </a:solidFill>
                <a:latin typeface="Arial" panose="020B0604020202020204" pitchFamily="34" charset="0"/>
              </a:rPr>
              <a:t>Ai là nữ vương đầu tiên trong lịch sử </a:t>
            </a:r>
            <a:endParaRPr lang="en-US" altLang="vi-VN" sz="2800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marL="342900" indent="-342900"/>
            <a:r>
              <a:rPr lang="en-US" altLang="vi-VN" sz="2800" dirty="0">
                <a:solidFill>
                  <a:schemeClr val="folHlink"/>
                </a:solidFill>
                <a:latin typeface="Arial" panose="020B0604020202020204" pitchFamily="34" charset="0"/>
              </a:rPr>
              <a:t>nước Việt Nam?</a:t>
            </a:r>
            <a:endParaRPr lang="en-US" altLang="vi-VN" sz="2000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marL="342900" indent="-342900"/>
            <a:endParaRPr lang="en-US" altLang="vi-VN" sz="2000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marL="342900" indent="-342900"/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</a:rPr>
              <a:t>   A. Nguyễn Thị Minh Khai</a:t>
            </a:r>
            <a:endParaRPr lang="en-US" altLang="vi-VN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/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</a:rPr>
              <a:t>   B. Trưng Trắc, Trưng Nhị</a:t>
            </a:r>
            <a:endParaRPr lang="en-US" altLang="vi-VN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/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</a:rPr>
              <a:t>   C.  Nguyễn Thị Định</a:t>
            </a:r>
            <a:endParaRPr lang="en-US" altLang="vi-VN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/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</a:rPr>
              <a:t>   D.  Tất cả ý trên.</a:t>
            </a:r>
            <a:endParaRPr lang="en-US" altLang="vi-VN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Text Box 16"/>
          <p:cNvSpPr txBox="1"/>
          <p:nvPr/>
        </p:nvSpPr>
        <p:spPr>
          <a:xfrm>
            <a:off x="2438400" y="228600"/>
            <a:ext cx="6096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</a:rPr>
              <a:t>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 NGÀY 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40" name="AutoShape 26">
            <a:hlinkClick r:id="rId4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62000" y="39624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8695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41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8695">
                                            <p:txEl>
                                              <p:charRg st="41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5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8695">
                                            <p:txEl>
                                              <p:charRg st="57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84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8695">
                                            <p:txEl>
                                              <p:charRg st="84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112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8695">
                                            <p:txEl>
                                              <p:charRg st="112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135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8695">
                                            <p:txEl>
                                              <p:charRg st="135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198695" grpId="0" animBg="1" build="allAtOnce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5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6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7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8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147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ext Box 2"/>
          <p:cNvSpPr txBox="1"/>
          <p:nvPr/>
        </p:nvSpPr>
        <p:spPr>
          <a:xfrm>
            <a:off x="1600200" y="5943600"/>
            <a:ext cx="2362200" cy="6461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600" dirty="0">
                <a:solidFill>
                  <a:srgbClr val="000099"/>
                </a:solidFill>
                <a:latin typeface=".VnArial Narrow" pitchFamily="34" charset="0"/>
              </a:rPr>
              <a:t>Thời gian</a:t>
            </a:r>
            <a:endParaRPr lang="en-US" altLang="vi-VN" sz="3600" dirty="0">
              <a:solidFill>
                <a:srgbClr val="000099"/>
              </a:solidFill>
              <a:latin typeface=".VnArial Narrow" pitchFamily="34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.VnArial" pitchFamily="34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695" name="AutoShape 39"/>
          <p:cNvSpPr/>
          <p:nvPr/>
        </p:nvSpPr>
        <p:spPr>
          <a:xfrm>
            <a:off x="0" y="1371600"/>
            <a:ext cx="9067800" cy="4800600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/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Ngày phu nữ Việt Nam chính thức </a:t>
            </a:r>
            <a:endParaRPr lang="en-US" altLang="vi-VN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/>
            <a:r>
              <a:rPr lang="en-US" alt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được nhà nước công nhận vào ngày tháng năm nào?</a:t>
            </a:r>
            <a:endParaRPr lang="en-US" altLang="vi-VN" sz="24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/>
            <a:endParaRPr lang="en-US" altLang="vi-VN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/>
            <a:endParaRPr lang="en-US" altLang="vi-VN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/>
            <a:r>
              <a:rPr lang="en-US" altLang="vi-VN" sz="2400" i="1" u="sng" dirty="0">
                <a:solidFill>
                  <a:schemeClr val="tx2"/>
                </a:solidFill>
                <a:latin typeface="Arial" panose="020B0604020202020204" pitchFamily="34" charset="0"/>
              </a:rPr>
              <a:t>Đáp án: </a:t>
            </a:r>
            <a:r>
              <a:rPr lang="en-US" altLang="vi-VN" sz="2800" i="1" dirty="0">
                <a:solidFill>
                  <a:schemeClr val="tx2"/>
                </a:solidFill>
                <a:latin typeface="Arial" panose="020B0604020202020204" pitchFamily="34" charset="0"/>
              </a:rPr>
              <a:t>Ngày 20/11/1930</a:t>
            </a:r>
            <a:endParaRPr lang="en-US" altLang="vi-VN" sz="2800" i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Text Box 14"/>
          <p:cNvSpPr txBox="1"/>
          <p:nvPr/>
        </p:nvSpPr>
        <p:spPr>
          <a:xfrm>
            <a:off x="2438400" y="228600"/>
            <a:ext cx="5486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</a:rPr>
              <a:t>          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 NGÀY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4" name="AutoShape 26">
            <a:hlinkClick r:id="rId4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869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69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34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95">
                                            <p:txEl>
                                              <p:charRg st="34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8695">
                                            <p:txEl>
                                              <p:charRg st="34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84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8695">
                                            <p:txEl>
                                              <p:charRg st="84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8695">
                                            <p:txEl>
                                              <p:charRg st="84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8695">
                                            <p:txEl>
                                              <p:charRg st="84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8695">
                                            <p:txEl>
                                              <p:charRg st="84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98695">
                                            <p:txEl>
                                              <p:charRg st="84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90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1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2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3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71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 Box 2"/>
          <p:cNvSpPr txBox="1"/>
          <p:nvPr/>
        </p:nvSpPr>
        <p:spPr>
          <a:xfrm>
            <a:off x="1600200" y="5943600"/>
            <a:ext cx="2362200" cy="584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200" dirty="0">
                <a:solidFill>
                  <a:srgbClr val="000099"/>
                </a:solidFill>
                <a:latin typeface=".VnArial Narrow" pitchFamily="34" charset="0"/>
              </a:rPr>
              <a:t>Thời gian:</a:t>
            </a:r>
            <a:endParaRPr lang="en-US" altLang="vi-VN" sz="3200" dirty="0">
              <a:solidFill>
                <a:srgbClr val="000099"/>
              </a:solidFill>
              <a:latin typeface=".VnArial Narrow" pitchFamily="34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.VnArial" pitchFamily="34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695" name="AutoShape 39"/>
          <p:cNvSpPr>
            <a:spLocks noChangeArrowheads="1"/>
          </p:cNvSpPr>
          <p:nvPr/>
        </p:nvSpPr>
        <p:spPr bwMode="auto">
          <a:xfrm>
            <a:off x="0" y="1371600"/>
            <a:ext cx="9067800" cy="4800600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25400">
            <a:solidFill>
              <a:srgbClr val="0000FF"/>
            </a:solidFill>
            <a:round/>
          </a:ln>
        </p:spPr>
        <p:txBody>
          <a:bodyPr wrap="none" anchor="ctr"/>
          <a:p>
            <a:pPr eaLnBrk="0" hangingPunct="0">
              <a:spcBef>
                <a:spcPct val="20000"/>
              </a:spcBef>
            </a:pPr>
            <a:r>
              <a:rPr lang="vi-VN" altLang="x-none" sz="2400" i="1" dirty="0">
                <a:latin typeface="Arial" panose="020B0604020202020204" pitchFamily="34" charset="0"/>
              </a:rPr>
              <a:t> </a:t>
            </a:r>
            <a:r>
              <a:rPr lang="vi-VN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“Non sông gấm vóc Việt Nam do phụ nữ ta, trẻ cũng như gi</a:t>
            </a:r>
            <a:r>
              <a:rPr lang="vi-VN" alt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altLang="x-none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vi-VN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sức dệt thêu m</a:t>
            </a:r>
            <a:r>
              <a:rPr lang="vi-VN" alt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thêm tốt đẹp rực rỡ” </a:t>
            </a: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nói của ai để</a:t>
            </a:r>
            <a:endParaRPr lang="vi-VN" altLang="x-none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tôn vinh phụ nữ Việt Nam?</a:t>
            </a:r>
            <a:endParaRPr lang="en-US" altLang="vi-VN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NCTN.Trương Tấn Sang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Hồ Chí Minh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Nguyễn Thị Định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Nguyễn Thị Thứ   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00100" y="4076700"/>
            <a:ext cx="381000" cy="3429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8" name="Text Box 16"/>
          <p:cNvSpPr txBox="1"/>
          <p:nvPr/>
        </p:nvSpPr>
        <p:spPr>
          <a:xfrm>
            <a:off x="2438400" y="228600"/>
            <a:ext cx="6096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</a:rPr>
              <a:t>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 NGÀY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9" name="AutoShape 26">
            <a:hlinkClick r:id="rId4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8695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60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8695">
                                            <p:txEl>
                                              <p:charRg st="60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122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8695">
                                            <p:txEl>
                                              <p:charRg st="122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149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8695">
                                            <p:txEl>
                                              <p:charRg st="149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176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8695">
                                            <p:txEl>
                                              <p:charRg st="176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194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8695">
                                            <p:txEl>
                                              <p:charRg st="194" end="2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>
                                            <p:txEl>
                                              <p:charRg st="216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8695">
                                            <p:txEl>
                                              <p:charRg st="216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198695" grpId="0" animBg="1" build="allAtOnce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214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5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6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7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19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2"/>
          <p:cNvSpPr txBox="1"/>
          <p:nvPr/>
        </p:nvSpPr>
        <p:spPr>
          <a:xfrm>
            <a:off x="1600200" y="5943600"/>
            <a:ext cx="2362200" cy="6461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altLang="vi-VN" sz="36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 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8695" name="AutoShape 39"/>
          <p:cNvSpPr>
            <a:spLocks noChangeArrowheads="1"/>
          </p:cNvSpPr>
          <p:nvPr/>
        </p:nvSpPr>
        <p:spPr bwMode="auto">
          <a:xfrm>
            <a:off x="76200" y="1223963"/>
            <a:ext cx="9067800" cy="54864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5400">
            <a:solidFill>
              <a:srgbClr val="0000FF"/>
            </a:solidFill>
            <a:round/>
          </a:ln>
        </p:spPr>
        <p:txBody>
          <a:bodyPr wrap="none" anchor="ctr"/>
          <a:p>
            <a:pPr marL="342900" indent="-342900"/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lập 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Hội Liên hiệp Phụ nữ Việt Nam (trang chưa được viết)"/>
              </a:rPr>
              <a:t>Hội Liên hiệp Phụ nữ Việt Nam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altLang="x-none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en-US" altLang="vi-VN" i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vi-VN" sz="24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altLang="vi-VN" sz="2400" i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    20-10-1929</a:t>
            </a:r>
            <a:endParaRPr lang="vi-VN" altLang="x-none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    20-10-1930</a:t>
            </a:r>
            <a:endParaRPr lang="vi-VN" altLang="x-none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    8-3-1945</a:t>
            </a:r>
            <a:endParaRPr lang="vi-VN" altLang="x-none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vi-VN" altLang="x-none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   8-3-1975</a:t>
            </a:r>
            <a:endParaRPr lang="vi-VN" altLang="x-none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62000" y="4233863"/>
            <a:ext cx="381000" cy="3429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12" name="Text Box 16"/>
          <p:cNvSpPr txBox="1"/>
          <p:nvPr/>
        </p:nvSpPr>
        <p:spPr>
          <a:xfrm>
            <a:off x="2438400" y="228600"/>
            <a:ext cx="6096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3" name="AutoShape 26">
            <a:hlinkClick r:id="rId5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40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41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42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43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19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 Box 2"/>
          <p:cNvSpPr txBox="1"/>
          <p:nvPr/>
        </p:nvSpPr>
        <p:spPr>
          <a:xfrm>
            <a:off x="1600200" y="5943600"/>
            <a:ext cx="2362200" cy="6461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altLang="vi-VN" sz="36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52" name="Rectangle 24"/>
          <p:cNvSpPr/>
          <p:nvPr/>
        </p:nvSpPr>
        <p:spPr>
          <a:xfrm>
            <a:off x="617538" y="2111375"/>
            <a:ext cx="7643812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của phụ nữ Việt Nam ta thời chống Mĩ l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3" name="Text Box 25"/>
          <p:cNvSpPr txBox="1"/>
          <p:nvPr/>
        </p:nvSpPr>
        <p:spPr>
          <a:xfrm>
            <a:off x="533400" y="29337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alt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4" name="Rectangle 26"/>
          <p:cNvSpPr/>
          <p:nvPr/>
        </p:nvSpPr>
        <p:spPr>
          <a:xfrm>
            <a:off x="1506538" y="3455988"/>
            <a:ext cx="2339975" cy="15700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marL="457200" indent="-457200" algn="just">
              <a:buAutoNum type="alphaUcPeriod"/>
            </a:pPr>
            <a:r>
              <a:rPr lang="en-US" altLang="vi-V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sẵn s</a:t>
            </a:r>
            <a:r>
              <a:rPr lang="en-US" altLang="vi-V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vi-VN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UcPeriod"/>
            </a:pPr>
            <a:r>
              <a:rPr lang="en-US" altLang="vi-V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đảm đang</a:t>
            </a:r>
            <a:endParaRPr lang="en-US" altLang="vi-VN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UcPeriod"/>
            </a:pPr>
            <a:r>
              <a:rPr lang="en-US" altLang="vi-V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nhất</a:t>
            </a:r>
            <a:endParaRPr lang="en-US" altLang="vi-VN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UcPeriod"/>
            </a:pPr>
            <a:r>
              <a:rPr lang="en-US" altLang="vi-V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tốt</a:t>
            </a:r>
            <a:endParaRPr lang="en-US" altLang="vi-VN" sz="24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7" name="Text Box 16"/>
          <p:cNvSpPr txBox="1"/>
          <p:nvPr/>
        </p:nvSpPr>
        <p:spPr>
          <a:xfrm>
            <a:off x="2438400" y="228600"/>
            <a:ext cx="6096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506538" y="3890963"/>
            <a:ext cx="381000" cy="3429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39" name="AutoShape 26">
            <a:hlinkClick r:id="rId4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52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2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2553" grpId="0"/>
      <p:bldP spid="22554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Group 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62" name="Picture 6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3" name="Picture 7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4" name="Picture 8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-2099" y="2099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5" name="Picture 9" descr="bluline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587" y="2147"/>
              <a:ext cx="4272" cy="7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43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2"/>
          <p:cNvSpPr txBox="1"/>
          <p:nvPr/>
        </p:nvSpPr>
        <p:spPr>
          <a:xfrm>
            <a:off x="1600200" y="5943600"/>
            <a:ext cx="2362200" cy="584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</a:t>
            </a:r>
            <a:endParaRPr lang="en-US" altLang="vi-VN" sz="32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67" name="Text Box 11"/>
          <p:cNvSpPr txBox="1"/>
          <p:nvPr/>
        </p:nvSpPr>
        <p:spPr>
          <a:xfrm>
            <a:off x="762000" y="1066800"/>
            <a:ext cx="5257800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</a:t>
            </a:r>
            <a:endParaRPr lang="en-US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70" name="Rectangle 14"/>
          <p:cNvSpPr/>
          <p:nvPr/>
        </p:nvSpPr>
        <p:spPr>
          <a:xfrm>
            <a:off x="3810000" y="5867400"/>
            <a:ext cx="2590800" cy="914400"/>
          </a:xfrm>
          <a:prstGeom prst="rect">
            <a:avLst/>
          </a:prstGeom>
          <a:solidFill>
            <a:srgbClr val="FFFF00"/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vi-VN" sz="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altLang="vi-VN" sz="50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683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9" name="Text Box 14"/>
          <p:cNvSpPr txBox="1"/>
          <p:nvPr/>
        </p:nvSpPr>
        <p:spPr>
          <a:xfrm>
            <a:off x="2438400" y="228600"/>
            <a:ext cx="5486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TÌM HIỂU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PHỤ NỮ VIỆT NAM 20/10</a:t>
            </a:r>
            <a:endParaRPr lang="en-US" altLang="vi-VN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41148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4038600" y="5943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4038600" y="5867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altLang="vi-VN" sz="60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600" name="Rectangle 24"/>
          <p:cNvSpPr/>
          <p:nvPr/>
        </p:nvSpPr>
        <p:spPr>
          <a:xfrm>
            <a:off x="327025" y="1973263"/>
            <a:ext cx="8489950" cy="9540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altLang="vi-VN" sz="2800" b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Tám chữ v</a:t>
            </a:r>
            <a:r>
              <a:rPr lang="en-US" altLang="vi-VN" sz="2800" b="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</a:t>
            </a:r>
            <a:r>
              <a:rPr lang="en-US" altLang="vi-VN" sz="2800" b="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Hồ tặng phụ nữ Việt Nam ta</a:t>
            </a:r>
            <a:endParaRPr lang="en-US" altLang="vi-VN" sz="2800" b="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800" b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vi-VN" sz="2800" b="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 </a:t>
            </a:r>
            <a:endParaRPr lang="en-US" altLang="vi-VN" sz="2800" b="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0" name="TextBox 10"/>
          <p:cNvSpPr txBox="1"/>
          <p:nvPr/>
        </p:nvSpPr>
        <p:spPr>
          <a:xfrm>
            <a:off x="609600" y="3467100"/>
            <a:ext cx="82073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“ANH HÙNG, BẤT KHUẤT, TRUNG HẬU, ĐẢM ĐANG”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1" name="AutoShape 26">
            <a:hlinkClick r:id="rId4" action="ppaction://hlinksldjump"/>
          </p:cNvPr>
          <p:cNvSpPr/>
          <p:nvPr/>
        </p:nvSpPr>
        <p:spPr>
          <a:xfrm>
            <a:off x="762000" y="5943600"/>
            <a:ext cx="762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600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>
                                            <p:txEl>
                                              <p:charRg st="4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600">
                                            <p:txEl>
                                              <p:charRg st="48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70" grpId="0" animBg="1"/>
      <p:bldP spid="1986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4300</Words>
  <Application>WPS Presentation</Application>
  <PresentationFormat>On-screen Show (4:3)</PresentationFormat>
  <Paragraphs>789</Paragraphs>
  <Slides>24</Slides>
  <Notes>15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.VnSouthernH</vt:lpstr>
      <vt:lpstr>Segoe Print</vt:lpstr>
      <vt:lpstr>.VnArial Narrow</vt:lpstr>
      <vt:lpstr>.VnArial</vt:lpstr>
      <vt:lpstr>.VnTimeH</vt:lpstr>
      <vt:lpstr>.VnMemorandumH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10A3</dc:creator>
  <cp:lastModifiedBy>ha hai</cp:lastModifiedBy>
  <cp:revision>95</cp:revision>
  <dcterms:created xsi:type="dcterms:W3CDTF">2024-10-09T07:23:35Z</dcterms:created>
  <dcterms:modified xsi:type="dcterms:W3CDTF">2024-10-09T07:24:04Z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9B1F859410D741F49FE14B8518A1A585_12</vt:lpwstr>
  </property>
  <property fmtid="{D5CDD505-2E9C-101B-9397-08002B2CF9AE}" pid="4" name="KSOProductBuildVer">
    <vt:lpwstr>1033-12.2.0.18283</vt:lpwstr>
  </property>
</Properties>
</file>