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5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6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7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tags/tag25.xml" ContentType="application/vnd.openxmlformats-officedocument.presentationml.tags+xml"/>
  <Override PartName="/ppt/notesSlides/notesSlide9.xml" ContentType="application/vnd.openxmlformats-officedocument.presentationml.notesSlide+xml"/>
  <Override PartName="/ppt/tags/tag26.xml" ContentType="application/vnd.openxmlformats-officedocument.presentationml.tags+xml"/>
  <Override PartName="/ppt/notesSlides/notesSlide10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86" r:id="rId3"/>
    <p:sldId id="259" r:id="rId4"/>
    <p:sldId id="258" r:id="rId5"/>
    <p:sldId id="287" r:id="rId6"/>
    <p:sldId id="288" r:id="rId7"/>
    <p:sldId id="289" r:id="rId8"/>
    <p:sldId id="257" r:id="rId9"/>
    <p:sldId id="303" r:id="rId10"/>
    <p:sldId id="263" r:id="rId11"/>
    <p:sldId id="298" r:id="rId12"/>
    <p:sldId id="300" r:id="rId13"/>
    <p:sldId id="292" r:id="rId14"/>
    <p:sldId id="262" r:id="rId15"/>
    <p:sldId id="295" r:id="rId16"/>
    <p:sldId id="296" r:id="rId17"/>
    <p:sldId id="297" r:id="rId18"/>
    <p:sldId id="293" r:id="rId19"/>
    <p:sldId id="279" r:id="rId20"/>
  </p:sldIdLst>
  <p:sldSz cx="9144000" cy="5143500" type="screen16x9"/>
  <p:notesSz cx="6858000" cy="9144000"/>
  <p:embeddedFontLst>
    <p:embeddedFont>
      <p:font typeface="Cambria" panose="02040503050406030204" pitchFamily="18" charset="0"/>
      <p:regular r:id="rId22"/>
      <p:bold r:id="rId23"/>
      <p:italic r:id="rId24"/>
      <p:boldItalic r:id="rId25"/>
    </p:embeddedFont>
    <p:embeddedFont>
      <p:font typeface="Microsoft YaHei" panose="020B0503020204020204" pitchFamily="34" charset="-122"/>
      <p:regular r:id="rId26"/>
      <p:bold r:id="rId27"/>
    </p:embeddedFont>
    <p:embeddedFont>
      <p:font typeface="Roboto Condensed" panose="020B0604020202020204" charset="0"/>
      <p:regular r:id="rId28"/>
    </p:embeddedFont>
    <p:embeddedFont>
      <p:font typeface="Roboto Condensed Light" panose="020B0604020202020204" charset="0"/>
      <p:regular r:id="rId29"/>
    </p:embeddedFont>
  </p:embeddedFontLst>
  <p:custDataLst>
    <p:tags r:id="rId30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378"/>
    <a:srgbClr val="FF9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701D78D-9D00-479D-BF5F-37BF7044F01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Style>
        <a:tcBdr/>
      </a:tcStyle>
    </a:lastCol>
    <a:firstCol>
      <a:tcStyle>
        <a:tcBdr/>
      </a:tcStyle>
    </a:firstCol>
    <a:lastRow>
      <a:tcStyle>
        <a:tcBdr/>
      </a:tcStyle>
    </a:lastRow>
    <a:seCell>
      <a:tcStyle>
        <a:tcBdr/>
      </a:tcStyle>
    </a:seCell>
    <a:swCell>
      <a:tcStyle>
        <a:tcBdr/>
      </a:tcStyle>
    </a:swCell>
    <a:firstRow>
      <a:tcStyle>
        <a:tcBdr/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tags" Target="tags/tag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0" name="Google Shape;500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 panose="02000000000000000000"/>
              <a:ea typeface="Arvo" panose="02000000000000000000"/>
              <a:cs typeface="Arvo" panose="02000000000000000000"/>
              <a:sym typeface="Arvo" panose="02000000000000000000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 panose="02000000000000000000"/>
                <a:ea typeface="Arvo" panose="02000000000000000000"/>
                <a:cs typeface="Arvo" panose="02000000000000000000"/>
                <a:sym typeface="Arvo" panose="02000000000000000000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 panose="02000000000000000000"/>
                <a:ea typeface="Arvo" panose="02000000000000000000"/>
                <a:cs typeface="Arvo" panose="02000000000000000000"/>
                <a:sym typeface="Arvo" panose="02000000000000000000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 panose="02000000000000000000"/>
                <a:ea typeface="Arvo" panose="02000000000000000000"/>
                <a:cs typeface="Arvo" panose="02000000000000000000"/>
                <a:sym typeface="Arvo" panose="02000000000000000000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5697214" y="2635519"/>
            <a:ext cx="889200" cy="2964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 panose="02000000000000000000"/>
              <a:ea typeface="Arvo" panose="02000000000000000000"/>
              <a:cs typeface="Arvo" panose="02000000000000000000"/>
              <a:sym typeface="Arvo" panose="02000000000000000000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 panose="02000000000000000000"/>
                <a:ea typeface="Arvo" panose="02000000000000000000"/>
                <a:cs typeface="Arvo" panose="02000000000000000000"/>
                <a:sym typeface="Arvo" panose="02000000000000000000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 rot="10800000" flipH="1">
            <a:off x="-2" y="2924826"/>
            <a:ext cx="6589087" cy="2027268"/>
            <a:chOff x="-9894852" y="-4493254"/>
            <a:chExt cx="21200407" cy="6522740"/>
          </a:xfrm>
        </p:grpSpPr>
        <p:sp>
          <p:nvSpPr>
            <p:cNvPr id="29" name="Google Shape;29;p3"/>
            <p:cNvSpPr/>
            <p:nvPr/>
          </p:nvSpPr>
          <p:spPr>
            <a:xfrm>
              <a:off x="-9894852" y="-4493114"/>
              <a:ext cx="146853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 panose="02000000000000000000"/>
                <a:ea typeface="Arvo" panose="02000000000000000000"/>
                <a:cs typeface="Arvo" panose="02000000000000000000"/>
                <a:sym typeface="Arvo" panose="02000000000000000000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 panose="02000000000000000000"/>
                <a:ea typeface="Arvo" panose="02000000000000000000"/>
                <a:cs typeface="Arvo" panose="02000000000000000000"/>
                <a:sym typeface="Arvo" panose="02000000000000000000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32" name="Google Shape;32;p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" name="Google Shape;33;p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34" name="Google Shape;34;p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" name="Google Shape;36;p3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37" name="Google Shape;37;p3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" name="Google Shape;39;p3"/>
          <p:cNvSpPr txBox="1">
            <a:spLocks noGrp="1"/>
          </p:cNvSpPr>
          <p:nvPr>
            <p:ph type="ctrTitle"/>
          </p:nvPr>
        </p:nvSpPr>
        <p:spPr>
          <a:xfrm>
            <a:off x="463525" y="2871148"/>
            <a:ext cx="4094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463525" y="3975449"/>
            <a:ext cx="4094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1pPr>
            <a:lvl2pPr lvl="1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2pPr>
            <a:lvl3pPr lvl="2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3pPr>
            <a:lvl4pPr lvl="3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4pPr>
            <a:lvl5pPr lvl="4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5pPr>
            <a:lvl6pPr lvl="5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6pPr>
            <a:lvl7pPr lvl="6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7pPr>
            <a:lvl8pPr lvl="7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8pPr>
            <a:lvl9pPr lvl="8" rtl="0">
              <a:spcBef>
                <a:spcPts val="1000"/>
              </a:spcBef>
              <a:spcAft>
                <a:spcPts val="100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 panose="02000000000000000000"/>
                <a:ea typeface="Arvo" panose="02000000000000000000"/>
                <a:cs typeface="Arvo" panose="02000000000000000000"/>
                <a:sym typeface="Arvo" panose="02000000000000000000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 panose="02000000000000000000"/>
                  <a:ea typeface="Arvo" panose="02000000000000000000"/>
                  <a:cs typeface="Arvo" panose="02000000000000000000"/>
                  <a:sym typeface="Arvo" panose="02000000000000000000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 panose="02000000000000000000"/>
                  <a:ea typeface="Arvo" panose="02000000000000000000"/>
                  <a:cs typeface="Arvo" panose="02000000000000000000"/>
                  <a:sym typeface="Arvo" panose="02000000000000000000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 panose="02000000000000000000"/>
                  <a:ea typeface="Arvo" panose="02000000000000000000"/>
                  <a:cs typeface="Arvo" panose="02000000000000000000"/>
                  <a:sym typeface="Arvo" panose="02000000000000000000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 panose="02000000000000000000"/>
                  <a:ea typeface="Arvo" panose="02000000000000000000"/>
                  <a:cs typeface="Arvo" panose="02000000000000000000"/>
                  <a:sym typeface="Arvo" panose="02000000000000000000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10"/>
          <p:cNvGrpSpPr/>
          <p:nvPr/>
        </p:nvGrpSpPr>
        <p:grpSpPr>
          <a:xfrm rot="10800000">
            <a:off x="-8" y="-2"/>
            <a:ext cx="2202830" cy="670795"/>
            <a:chOff x="5575242" y="4472723"/>
            <a:chExt cx="2202830" cy="670795"/>
          </a:xfrm>
        </p:grpSpPr>
        <p:sp>
          <p:nvSpPr>
            <p:cNvPr id="164" name="Google Shape;164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5" name="Google Shape;165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6" name="Google Shape;166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8" name="Google Shape;168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9" name="Google Shape;169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1" name="Google Shape;171;p10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72" name="Google Shape;172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3" name="Google Shape;173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4" name="Google Shape;174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6" name="Google Shape;176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7" name="Google Shape;177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9" name="Google Shape;179;p10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 panose="02000000000000000000"/>
              <a:buChar char="▰"/>
              <a:defRPr sz="2400">
                <a:solidFill>
                  <a:schemeClr val="dk1"/>
                </a:solidFill>
                <a:latin typeface="Roboto Condensed Light" panose="02000000000000000000"/>
                <a:ea typeface="Roboto Condensed Light" panose="02000000000000000000"/>
                <a:cs typeface="Roboto Condensed Light" panose="02000000000000000000"/>
                <a:sym typeface="Roboto Condensed Light" panose="02000000000000000000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 panose="02000000000000000000"/>
              <a:buChar char="▻"/>
              <a:defRPr sz="2400">
                <a:solidFill>
                  <a:schemeClr val="dk1"/>
                </a:solidFill>
                <a:latin typeface="Roboto Condensed Light" panose="02000000000000000000"/>
                <a:ea typeface="Roboto Condensed Light" panose="02000000000000000000"/>
                <a:cs typeface="Roboto Condensed Light" panose="02000000000000000000"/>
                <a:sym typeface="Roboto Condensed Light" panose="02000000000000000000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 panose="02000000000000000000"/>
              <a:buChar char="▻"/>
              <a:defRPr sz="2400">
                <a:solidFill>
                  <a:schemeClr val="dk1"/>
                </a:solidFill>
                <a:latin typeface="Roboto Condensed Light" panose="02000000000000000000"/>
                <a:ea typeface="Roboto Condensed Light" panose="02000000000000000000"/>
                <a:cs typeface="Roboto Condensed Light" panose="02000000000000000000"/>
                <a:sym typeface="Roboto Condensed Light" panose="02000000000000000000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 panose="02000000000000000000"/>
              <a:buChar char="▻"/>
              <a:defRPr sz="2400">
                <a:solidFill>
                  <a:schemeClr val="dk1"/>
                </a:solidFill>
                <a:latin typeface="Roboto Condensed Light" panose="02000000000000000000"/>
                <a:ea typeface="Roboto Condensed Light" panose="02000000000000000000"/>
                <a:cs typeface="Roboto Condensed Light" panose="02000000000000000000"/>
                <a:sym typeface="Roboto Condensed Light" panose="02000000000000000000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 panose="02000000000000000000"/>
              <a:buChar char="▻"/>
              <a:defRPr sz="2400">
                <a:solidFill>
                  <a:schemeClr val="dk1"/>
                </a:solidFill>
                <a:latin typeface="Roboto Condensed Light" panose="02000000000000000000"/>
                <a:ea typeface="Roboto Condensed Light" panose="02000000000000000000"/>
                <a:cs typeface="Roboto Condensed Light" panose="02000000000000000000"/>
                <a:sym typeface="Roboto Condensed Light" panose="02000000000000000000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 panose="02000000000000000000"/>
              <a:buChar char="▻"/>
              <a:defRPr sz="2400">
                <a:solidFill>
                  <a:schemeClr val="dk1"/>
                </a:solidFill>
                <a:latin typeface="Roboto Condensed Light" panose="02000000000000000000"/>
                <a:ea typeface="Roboto Condensed Light" panose="02000000000000000000"/>
                <a:cs typeface="Roboto Condensed Light" panose="02000000000000000000"/>
                <a:sym typeface="Roboto Condensed Light" panose="02000000000000000000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 panose="02000000000000000000"/>
              <a:buChar char="▻"/>
              <a:defRPr sz="2400">
                <a:solidFill>
                  <a:schemeClr val="dk1"/>
                </a:solidFill>
                <a:latin typeface="Roboto Condensed Light" panose="02000000000000000000"/>
                <a:ea typeface="Roboto Condensed Light" panose="02000000000000000000"/>
                <a:cs typeface="Roboto Condensed Light" panose="02000000000000000000"/>
                <a:sym typeface="Roboto Condensed Light" panose="02000000000000000000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 panose="02000000000000000000"/>
              <a:buChar char="▻"/>
              <a:defRPr sz="2400">
                <a:solidFill>
                  <a:schemeClr val="dk1"/>
                </a:solidFill>
                <a:latin typeface="Roboto Condensed Light" panose="02000000000000000000"/>
                <a:ea typeface="Roboto Condensed Light" panose="02000000000000000000"/>
                <a:cs typeface="Roboto Condensed Light" panose="02000000000000000000"/>
                <a:sym typeface="Roboto Condensed Light" panose="02000000000000000000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 panose="02000000000000000000"/>
              <a:buChar char="▻"/>
              <a:defRPr sz="2400">
                <a:solidFill>
                  <a:schemeClr val="dk1"/>
                </a:solidFill>
                <a:latin typeface="Roboto Condensed Light" panose="02000000000000000000"/>
                <a:ea typeface="Roboto Condensed Light" panose="02000000000000000000"/>
                <a:cs typeface="Roboto Condensed Light" panose="02000000000000000000"/>
                <a:sym typeface="Roboto Condensed Light" panose="02000000000000000000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1pPr>
            <a:lvl2pPr lvl="1" algn="r">
              <a:buNone/>
              <a:defRPr sz="1200" b="1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2pPr>
            <a:lvl3pPr lvl="2" algn="r">
              <a:buNone/>
              <a:defRPr sz="1200" b="1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3pPr>
            <a:lvl4pPr lvl="3" algn="r">
              <a:buNone/>
              <a:defRPr sz="1200" b="1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4pPr>
            <a:lvl5pPr lvl="4" algn="r">
              <a:buNone/>
              <a:defRPr sz="1200" b="1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5pPr>
            <a:lvl6pPr lvl="5" algn="r">
              <a:buNone/>
              <a:defRPr sz="1200" b="1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6pPr>
            <a:lvl7pPr lvl="6" algn="r">
              <a:buNone/>
              <a:defRPr sz="1200" b="1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7pPr>
            <a:lvl8pPr lvl="7" algn="r">
              <a:buNone/>
              <a:defRPr sz="1200" b="1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8pPr>
            <a:lvl9pPr lvl="8" algn="r">
              <a:buNone/>
              <a:defRPr sz="1200" b="1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-40321" y="1165703"/>
            <a:ext cx="778764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altLang="zh-CN" sz="6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HỌP PHỤ HUYNH</a:t>
            </a:r>
            <a:br>
              <a:rPr lang="en-US" altLang="zh-CN" sz="6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6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…..</a:t>
            </a:r>
            <a:br>
              <a:rPr lang="en-US" altLang="zh-CN" sz="6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KẾT NĂM HỌC</a:t>
            </a:r>
            <a:r>
              <a:rPr lang="en-US" altLang="zh-CN" sz="3600" dirty="0">
                <a:solidFill>
                  <a:srgbClr val="FFFF00"/>
                </a:solidFill>
                <a:latin typeface="UTM Flamenco" pitchFamily="18" charset="0"/>
              </a:rPr>
              <a:t> ……..</a:t>
            </a:r>
            <a:br>
              <a:rPr lang="en-US" altLang="zh-CN" sz="3600" dirty="0">
                <a:solidFill>
                  <a:srgbClr val="FFFF00"/>
                </a:solidFill>
                <a:latin typeface="UTM Flamenco" pitchFamily="18" charset="0"/>
              </a:rPr>
            </a:br>
            <a:endParaRPr lang="zh-CN" altLang="en-US" sz="3600" dirty="0">
              <a:solidFill>
                <a:srgbClr val="FFFF00"/>
              </a:solidFill>
              <a:latin typeface="UTM Flamenco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96118" y="4199466"/>
            <a:ext cx="39901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GVCN: ………………………</a:t>
            </a:r>
          </a:p>
        </p:txBody>
      </p:sp>
    </p:spTree>
    <p:custDataLst>
      <p:tags r:id="rId1"/>
    </p:custData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10</a:t>
            </a:fld>
            <a:endParaRPr lang="en-GB"/>
          </a:p>
        </p:txBody>
      </p:sp>
      <p:grpSp>
        <p:nvGrpSpPr>
          <p:cNvPr id="271" name="Google Shape;271;p18"/>
          <p:cNvGrpSpPr/>
          <p:nvPr/>
        </p:nvGrpSpPr>
        <p:grpSpPr>
          <a:xfrm>
            <a:off x="312466" y="587260"/>
            <a:ext cx="309022" cy="376837"/>
            <a:chOff x="596350" y="929175"/>
            <a:chExt cx="407950" cy="497475"/>
          </a:xfrm>
        </p:grpSpPr>
        <p:sp>
          <p:nvSpPr>
            <p:cNvPr id="272" name="Google Shape;272;p18"/>
            <p:cNvSpPr/>
            <p:nvPr/>
          </p:nvSpPr>
          <p:spPr>
            <a:xfrm>
              <a:off x="596350" y="953550"/>
              <a:ext cx="387250" cy="473100"/>
            </a:xfrm>
            <a:custGeom>
              <a:avLst/>
              <a:gdLst/>
              <a:ahLst/>
              <a:cxnLst/>
              <a:rect l="l" t="t" r="r" b="b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8"/>
            <p:cNvSpPr/>
            <p:nvPr/>
          </p:nvSpPr>
          <p:spPr>
            <a:xfrm>
              <a:off x="626775" y="9291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8"/>
            <p:cNvSpPr/>
            <p:nvPr/>
          </p:nvSpPr>
          <p:spPr>
            <a:xfrm>
              <a:off x="688900" y="12561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8"/>
            <p:cNvSpPr/>
            <p:nvPr/>
          </p:nvSpPr>
          <p:spPr>
            <a:xfrm>
              <a:off x="688900" y="12013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8"/>
            <p:cNvSpPr/>
            <p:nvPr/>
          </p:nvSpPr>
          <p:spPr>
            <a:xfrm>
              <a:off x="688900" y="11459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8"/>
            <p:cNvSpPr/>
            <p:nvPr/>
          </p:nvSpPr>
          <p:spPr>
            <a:xfrm>
              <a:off x="688900" y="10905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8"/>
            <p:cNvSpPr/>
            <p:nvPr/>
          </p:nvSpPr>
          <p:spPr>
            <a:xfrm>
              <a:off x="920250" y="929175"/>
              <a:ext cx="84050" cy="84050"/>
            </a:xfrm>
            <a:custGeom>
              <a:avLst/>
              <a:gdLst/>
              <a:ahLst/>
              <a:cxnLst/>
              <a:rect l="l" t="t" r="r" b="b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89;p12"/>
          <p:cNvSpPr txBox="1"/>
          <p:nvPr>
            <p:custDataLst>
              <p:tags r:id="rId2"/>
            </p:custDataLst>
          </p:nvPr>
        </p:nvSpPr>
        <p:spPr>
          <a:xfrm>
            <a:off x="798611" y="379436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9pPr>
          </a:lstStyle>
          <a:p>
            <a:r>
              <a:rPr lang="en-US" sz="2800" dirty="0" err="1"/>
              <a:t>Đánh</a:t>
            </a:r>
            <a:r>
              <a:rPr lang="en-US" sz="2800" dirty="0"/>
              <a:t> </a:t>
            </a:r>
            <a:r>
              <a:rPr lang="en-US" sz="2800" dirty="0" err="1"/>
              <a:t>giá</a:t>
            </a:r>
            <a:r>
              <a:rPr lang="en-US" sz="2800" dirty="0"/>
              <a:t> </a:t>
            </a:r>
            <a:r>
              <a:rPr lang="en-US" sz="2800" dirty="0" err="1"/>
              <a:t>môn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– CT </a:t>
            </a:r>
            <a:r>
              <a:rPr lang="en-US" sz="2800" dirty="0" err="1"/>
              <a:t>Nhà</a:t>
            </a:r>
            <a:r>
              <a:rPr lang="en-US" sz="2800" dirty="0"/>
              <a:t> tr</a:t>
            </a:r>
            <a:r>
              <a:rPr lang="vi-VN" sz="2800" dirty="0"/>
              <a:t>ư</a:t>
            </a:r>
            <a:r>
              <a:rPr lang="en-US" sz="2800" dirty="0" err="1"/>
              <a:t>ờng</a:t>
            </a:r>
            <a:endParaRPr lang="en-US" sz="2800" dirty="0"/>
          </a:p>
        </p:txBody>
      </p:sp>
      <p:graphicFrame>
        <p:nvGraphicFramePr>
          <p:cNvPr id="21" name="Google Shape;342;p23"/>
          <p:cNvGraphicFramePr/>
          <p:nvPr/>
        </p:nvGraphicFramePr>
        <p:xfrm>
          <a:off x="1064362" y="1733536"/>
          <a:ext cx="7015275" cy="2270569"/>
        </p:xfrm>
        <a:graphic>
          <a:graphicData uri="http://schemas.openxmlformats.org/drawingml/2006/table">
            <a:tbl>
              <a:tblPr>
                <a:noFill/>
                <a:tableStyleId>{8701D78D-9D00-479D-BF5F-37BF7044F018}</a:tableStyleId>
              </a:tblPr>
              <a:tblGrid>
                <a:gridCol w="1544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1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3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3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30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726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9 - 10</a:t>
                      </a:r>
                      <a:endParaRPr sz="16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7 - 8</a:t>
                      </a:r>
                      <a:endParaRPr sz="16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5 - 6</a:t>
                      </a:r>
                      <a:endParaRPr sz="16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&lt;5</a:t>
                      </a:r>
                      <a:endParaRPr sz="16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65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Tiếng</a:t>
                      </a:r>
                      <a:r>
                        <a:rPr lang="en-US" sz="18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Việt</a:t>
                      </a:r>
                      <a:endParaRPr sz="18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7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13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 dirty="0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7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1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665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Toán</a:t>
                      </a:r>
                      <a:endParaRPr sz="18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19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4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5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 dirty="0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0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11</a:t>
            </a:fld>
            <a:endParaRPr lang="en-GB"/>
          </a:p>
        </p:txBody>
      </p:sp>
      <p:sp>
        <p:nvSpPr>
          <p:cNvPr id="5" name="AutoShape 59"/>
          <p:cNvSpPr/>
          <p:nvPr/>
        </p:nvSpPr>
        <p:spPr bwMode="auto">
          <a:xfrm>
            <a:off x="3165913" y="959930"/>
            <a:ext cx="473414" cy="488950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rgbClr val="3F5378"/>
          </a:solidFill>
          <a:ln>
            <a:solidFill>
              <a:schemeClr val="tx1">
                <a:lumMod val="75000"/>
              </a:schemeClr>
            </a:solidFill>
          </a:ln>
          <a:effectLst/>
        </p:spPr>
        <p:txBody>
          <a:bodyPr lIns="50800" tIns="50800" rIns="50800" bIns="50800" anchor="ctr"/>
          <a:lstStyle/>
          <a:p>
            <a:pPr defTabSz="60896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ea"/>
              <a:ea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778863" y="959226"/>
            <a:ext cx="5303959" cy="502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Tập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thể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xuất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sắc</a:t>
            </a:r>
            <a:endParaRPr lang="zh-CN" altLang="en-US" sz="2000" b="1" dirty="0">
              <a:solidFill>
                <a:srgbClr val="3F5378"/>
              </a:solidFill>
              <a:latin typeface="Roboto Condensed Light" panose="02000000000000000000" charset="0"/>
            </a:endParaRPr>
          </a:p>
        </p:txBody>
      </p:sp>
      <p:sp>
        <p:nvSpPr>
          <p:cNvPr id="7" name="AutoShape 59"/>
          <p:cNvSpPr/>
          <p:nvPr/>
        </p:nvSpPr>
        <p:spPr bwMode="auto">
          <a:xfrm>
            <a:off x="3116701" y="1826705"/>
            <a:ext cx="473414" cy="488950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rgbClr val="3F5378"/>
          </a:solidFill>
          <a:ln>
            <a:solidFill>
              <a:schemeClr val="tx1">
                <a:lumMod val="75000"/>
              </a:schemeClr>
            </a:solidFill>
          </a:ln>
          <a:effectLst/>
        </p:spPr>
        <p:txBody>
          <a:bodyPr lIns="50800" tIns="50800" rIns="50800" bIns="50800" anchor="ctr"/>
          <a:lstStyle/>
          <a:p>
            <a:pPr defTabSz="60896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ea"/>
              <a:ea typeface="+mn-ea"/>
            </a:endParaRPr>
          </a:p>
        </p:txBody>
      </p:sp>
      <p:sp>
        <p:nvSpPr>
          <p:cNvPr id="9" name="AutoShape 59"/>
          <p:cNvSpPr/>
          <p:nvPr/>
        </p:nvSpPr>
        <p:spPr bwMode="auto">
          <a:xfrm>
            <a:off x="3069076" y="2750630"/>
            <a:ext cx="473414" cy="488950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rgbClr val="3F5378"/>
          </a:solidFill>
          <a:ln>
            <a:solidFill>
              <a:schemeClr val="tx1">
                <a:lumMod val="75000"/>
              </a:schemeClr>
            </a:solidFill>
          </a:ln>
          <a:effectLst/>
        </p:spPr>
        <p:txBody>
          <a:bodyPr lIns="50800" tIns="50800" rIns="50800" bIns="50800" anchor="ctr"/>
          <a:lstStyle/>
          <a:p>
            <a:pPr defTabSz="60896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ea"/>
              <a:ea typeface="+mn-ea"/>
            </a:endParaRPr>
          </a:p>
        </p:txBody>
      </p:sp>
      <p:sp>
        <p:nvSpPr>
          <p:cNvPr id="11" name="AutoShape 59"/>
          <p:cNvSpPr/>
          <p:nvPr/>
        </p:nvSpPr>
        <p:spPr bwMode="auto">
          <a:xfrm>
            <a:off x="3116701" y="3717417"/>
            <a:ext cx="473414" cy="488950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rgbClr val="3F5378"/>
          </a:solidFill>
          <a:ln>
            <a:solidFill>
              <a:schemeClr val="tx1">
                <a:lumMod val="75000"/>
              </a:schemeClr>
            </a:solidFill>
          </a:ln>
          <a:effectLst/>
        </p:spPr>
        <p:txBody>
          <a:bodyPr lIns="50800" tIns="50800" rIns="50800" bIns="50800" anchor="ctr"/>
          <a:lstStyle/>
          <a:p>
            <a:pPr defTabSz="60896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ea"/>
              <a:ea typeface="+mn-ea"/>
            </a:endParaRPr>
          </a:p>
        </p:txBody>
      </p:sp>
      <p:sp>
        <p:nvSpPr>
          <p:cNvPr id="14" name="Google Shape;213;p13"/>
          <p:cNvSpPr txBox="1"/>
          <p:nvPr>
            <p:custDataLst>
              <p:tags r:id="rId2"/>
            </p:custDataLst>
          </p:nvPr>
        </p:nvSpPr>
        <p:spPr>
          <a:xfrm>
            <a:off x="130296" y="1957983"/>
            <a:ext cx="2822717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9pPr>
          </a:lstStyle>
          <a:p>
            <a:pPr algn="ctr"/>
            <a:r>
              <a:rPr lang="en-US" sz="4000" dirty="0">
                <a:solidFill>
                  <a:schemeClr val="accent5"/>
                </a:solidFill>
              </a:rPr>
              <a:t>KHEN TH</a:t>
            </a:r>
            <a:r>
              <a:rPr lang="vi-VN" sz="4000" dirty="0">
                <a:solidFill>
                  <a:schemeClr val="accent5"/>
                </a:solidFill>
              </a:rPr>
              <a:t>Ư</a:t>
            </a:r>
            <a:r>
              <a:rPr lang="en-US" sz="4000" dirty="0">
                <a:solidFill>
                  <a:schemeClr val="accent5"/>
                </a:solidFill>
              </a:rPr>
              <a:t>ỞNG</a:t>
            </a:r>
          </a:p>
        </p:txBody>
      </p:sp>
      <p:sp>
        <p:nvSpPr>
          <p:cNvPr id="15" name="文本框 5"/>
          <p:cNvSpPr txBox="1">
            <a:spLocks noChangeArrowheads="1"/>
          </p:cNvSpPr>
          <p:nvPr/>
        </p:nvSpPr>
        <p:spPr bwMode="auto">
          <a:xfrm>
            <a:off x="3806613" y="1860032"/>
            <a:ext cx="488861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Cá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nhân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Xuất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sắc</a:t>
            </a:r>
            <a:r>
              <a:rPr lang="en-US" altLang="zh-CN" sz="2000" b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: 19 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HS </a:t>
            </a:r>
            <a:r>
              <a:rPr lang="en-US" altLang="zh-CN" sz="2000" b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– 67,8%</a:t>
            </a:r>
            <a:endParaRPr lang="zh-CN" altLang="en-US" sz="2000" b="1" dirty="0">
              <a:solidFill>
                <a:srgbClr val="FF9800"/>
              </a:solidFill>
              <a:latin typeface="Roboto Condensed Light" panose="02000000000000000000" charset="0"/>
            </a:endParaRPr>
          </a:p>
        </p:txBody>
      </p:sp>
      <p:sp>
        <p:nvSpPr>
          <p:cNvPr id="16" name="文本框 5"/>
          <p:cNvSpPr txBox="1">
            <a:spLocks noChangeArrowheads="1"/>
          </p:cNvSpPr>
          <p:nvPr/>
        </p:nvSpPr>
        <p:spPr bwMode="auto">
          <a:xfrm>
            <a:off x="3806613" y="2761379"/>
            <a:ext cx="505096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Cá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nhân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Vượt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trội</a:t>
            </a:r>
            <a:r>
              <a:rPr lang="en-US" altLang="zh-CN" sz="2000" b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: 9 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HS </a:t>
            </a:r>
            <a:r>
              <a:rPr lang="en-US" altLang="zh-CN" sz="2000" b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– 32,2%</a:t>
            </a:r>
            <a:endParaRPr lang="zh-CN" altLang="en-US" sz="2000" b="1" dirty="0">
              <a:solidFill>
                <a:srgbClr val="3F5378"/>
              </a:solidFill>
              <a:latin typeface="Roboto Condensed Light" panose="02000000000000000000" charset="0"/>
            </a:endParaRPr>
          </a:p>
        </p:txBody>
      </p:sp>
      <p:sp>
        <p:nvSpPr>
          <p:cNvPr id="17" name="文本框 5"/>
          <p:cNvSpPr txBox="1">
            <a:spLocks noChangeArrowheads="1"/>
          </p:cNvSpPr>
          <p:nvPr/>
        </p:nvSpPr>
        <p:spPr bwMode="auto">
          <a:xfrm>
            <a:off x="3779541" y="3672427"/>
            <a:ext cx="4888611" cy="502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Tập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thể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tích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cực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tham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gia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các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phong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trào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endParaRPr lang="zh-CN" altLang="en-US" sz="2000" b="1" dirty="0">
              <a:solidFill>
                <a:srgbClr val="FF9800"/>
              </a:solidFill>
              <a:latin typeface="Roboto Condensed Light" panose="02000000000000000000" charset="0"/>
            </a:endParaRPr>
          </a:p>
        </p:txBody>
      </p:sp>
    </p:spTree>
    <p:custDataLst>
      <p:tags r:id="rId1"/>
    </p:custData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7618000" y="4355943"/>
            <a:ext cx="1487400" cy="315600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12</a:t>
            </a:fld>
            <a:endParaRPr lang="en-GB"/>
          </a:p>
        </p:txBody>
      </p:sp>
      <p:sp>
        <p:nvSpPr>
          <p:cNvPr id="5" name="AutoShape 59"/>
          <p:cNvSpPr/>
          <p:nvPr/>
        </p:nvSpPr>
        <p:spPr bwMode="auto">
          <a:xfrm>
            <a:off x="3066438" y="432453"/>
            <a:ext cx="473414" cy="488950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rgbClr val="3F5378"/>
          </a:solidFill>
          <a:ln>
            <a:solidFill>
              <a:schemeClr val="tx1">
                <a:lumMod val="75000"/>
              </a:schemeClr>
            </a:solidFill>
          </a:ln>
          <a:effectLst/>
        </p:spPr>
        <p:txBody>
          <a:bodyPr lIns="50800" tIns="50800" rIns="50800" bIns="50800" anchor="ctr"/>
          <a:lstStyle/>
          <a:p>
            <a:pPr defTabSz="60896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ea"/>
              <a:ea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659007" y="-36580"/>
            <a:ext cx="5303959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Thách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thức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toán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học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BEBRAS: </a:t>
            </a:r>
            <a:r>
              <a:rPr lang="en-US" altLang="zh-CN" sz="2000" b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2 HS Đạt  giải Giỏi</a:t>
            </a:r>
            <a:endParaRPr lang="en-US" altLang="zh-CN" sz="2000" b="1" dirty="0">
              <a:solidFill>
                <a:srgbClr val="3F5378"/>
              </a:solidFill>
              <a:latin typeface="Roboto Condensed Light" panose="02000000000000000000" charset="0"/>
              <a:ea typeface="Roboto Condensed Light" panose="02000000000000000000" charset="0"/>
            </a:endParaRPr>
          </a:p>
          <a:p>
            <a:pPr marL="342900" indent="-342900" eaLnBrk="1" hangingPunct="1">
              <a:lnSpc>
                <a:spcPct val="150000"/>
              </a:lnSpc>
              <a:buFontTx/>
              <a:buChar char="-"/>
            </a:pPr>
            <a:r>
              <a:rPr lang="en-US" altLang="zh-CN" sz="2000" b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Trần Minh</a:t>
            </a:r>
            <a:endParaRPr lang="en-US" altLang="zh-CN" sz="2000" b="1" dirty="0">
              <a:solidFill>
                <a:srgbClr val="3F5378"/>
              </a:solidFill>
              <a:latin typeface="Roboto Condensed Light" panose="02000000000000000000" charset="0"/>
              <a:ea typeface="Roboto Condensed Light" panose="02000000000000000000" charset="0"/>
            </a:endParaRPr>
          </a:p>
          <a:p>
            <a:pPr marL="342900" indent="-342900" eaLnBrk="1" hangingPunct="1">
              <a:lnSpc>
                <a:spcPct val="150000"/>
              </a:lnSpc>
              <a:buFontTx/>
              <a:buChar char="-"/>
            </a:pPr>
            <a:r>
              <a:rPr lang="en-US" altLang="zh-CN" sz="2000" b="1">
                <a:solidFill>
                  <a:srgbClr val="3F5378"/>
                </a:solidFill>
                <a:latin typeface="Roboto Condensed Light" panose="02000000000000000000" charset="0"/>
              </a:rPr>
              <a:t>Nguyễn Hà Quyên</a:t>
            </a:r>
            <a:endParaRPr lang="zh-CN" altLang="en-US" sz="2000" b="1" dirty="0">
              <a:solidFill>
                <a:srgbClr val="3F5378"/>
              </a:solidFill>
              <a:latin typeface="Roboto Condensed Light" panose="02000000000000000000" charset="0"/>
            </a:endParaRPr>
          </a:p>
        </p:txBody>
      </p:sp>
      <p:sp>
        <p:nvSpPr>
          <p:cNvPr id="7" name="AutoShape 59"/>
          <p:cNvSpPr/>
          <p:nvPr/>
        </p:nvSpPr>
        <p:spPr bwMode="auto">
          <a:xfrm>
            <a:off x="3116701" y="1546148"/>
            <a:ext cx="473414" cy="488950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rgbClr val="3F5378"/>
          </a:solidFill>
          <a:ln>
            <a:solidFill>
              <a:schemeClr val="tx1">
                <a:lumMod val="75000"/>
              </a:schemeClr>
            </a:solidFill>
          </a:ln>
          <a:effectLst/>
        </p:spPr>
        <p:txBody>
          <a:bodyPr lIns="50800" tIns="50800" rIns="50800" bIns="50800" anchor="ctr"/>
          <a:lstStyle/>
          <a:p>
            <a:pPr defTabSz="60896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ea"/>
              <a:ea typeface="+mn-ea"/>
            </a:endParaRPr>
          </a:p>
        </p:txBody>
      </p:sp>
      <p:sp>
        <p:nvSpPr>
          <p:cNvPr id="9" name="AutoShape 59"/>
          <p:cNvSpPr/>
          <p:nvPr/>
        </p:nvSpPr>
        <p:spPr bwMode="auto">
          <a:xfrm>
            <a:off x="3116701" y="2592751"/>
            <a:ext cx="473414" cy="488950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rgbClr val="3F5378"/>
          </a:solidFill>
          <a:ln>
            <a:solidFill>
              <a:schemeClr val="tx1">
                <a:lumMod val="75000"/>
              </a:schemeClr>
            </a:solidFill>
          </a:ln>
          <a:effectLst/>
        </p:spPr>
        <p:txBody>
          <a:bodyPr lIns="50800" tIns="50800" rIns="50800" bIns="50800" anchor="ctr"/>
          <a:lstStyle/>
          <a:p>
            <a:pPr defTabSz="60896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ea"/>
              <a:ea typeface="+mn-ea"/>
            </a:endParaRPr>
          </a:p>
        </p:txBody>
      </p:sp>
      <p:sp>
        <p:nvSpPr>
          <p:cNvPr id="14" name="Google Shape;213;p13"/>
          <p:cNvSpPr txBox="1"/>
          <p:nvPr>
            <p:custDataLst>
              <p:tags r:id="rId2"/>
            </p:custDataLst>
          </p:nvPr>
        </p:nvSpPr>
        <p:spPr>
          <a:xfrm>
            <a:off x="130296" y="1957983"/>
            <a:ext cx="2822717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9pPr>
          </a:lstStyle>
          <a:p>
            <a:pPr algn="ctr"/>
            <a:r>
              <a:rPr lang="en-US" sz="4000" dirty="0">
                <a:solidFill>
                  <a:srgbClr val="FF0000"/>
                </a:solidFill>
              </a:rPr>
              <a:t>KHEN TH</a:t>
            </a:r>
            <a:r>
              <a:rPr lang="vi-VN" sz="4000" dirty="0">
                <a:solidFill>
                  <a:srgbClr val="FF0000"/>
                </a:solidFill>
              </a:rPr>
              <a:t>Ư</a:t>
            </a:r>
            <a:r>
              <a:rPr lang="en-US" sz="4000" dirty="0">
                <a:solidFill>
                  <a:srgbClr val="FF0000"/>
                </a:solidFill>
              </a:rPr>
              <a:t>ỞNG</a:t>
            </a:r>
          </a:p>
        </p:txBody>
      </p:sp>
      <p:sp>
        <p:nvSpPr>
          <p:cNvPr id="15" name="文本框 5"/>
          <p:cNvSpPr txBox="1">
            <a:spLocks noChangeArrowheads="1"/>
          </p:cNvSpPr>
          <p:nvPr/>
        </p:nvSpPr>
        <p:spPr bwMode="auto">
          <a:xfrm>
            <a:off x="3817560" y="1426146"/>
            <a:ext cx="488861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000" b="1">
                <a:solidFill>
                  <a:srgbClr val="FF00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Violympic Toán Tiếng Việt cấp Quốc gia</a:t>
            </a:r>
            <a:endParaRPr lang="en-US" altLang="zh-CN" sz="2000" b="1" dirty="0">
              <a:solidFill>
                <a:srgbClr val="FF0000"/>
              </a:solidFill>
              <a:latin typeface="Roboto Condensed Light" panose="02000000000000000000" charset="0"/>
              <a:ea typeface="Roboto Condensed Light" panose="02000000000000000000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000" b="1">
                <a:solidFill>
                  <a:srgbClr val="FF00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1 Huy chương Vàng: Nguyễn Hà Quyên</a:t>
            </a:r>
            <a:endParaRPr lang="zh-CN" altLang="en-US" sz="2000" b="1" dirty="0">
              <a:solidFill>
                <a:srgbClr val="FF0000"/>
              </a:solidFill>
              <a:latin typeface="Roboto Condensed Light" panose="02000000000000000000" charset="0"/>
            </a:endParaRPr>
          </a:p>
        </p:txBody>
      </p:sp>
      <p:sp>
        <p:nvSpPr>
          <p:cNvPr id="16" name="文本框 5"/>
          <p:cNvSpPr txBox="1">
            <a:spLocks noChangeArrowheads="1"/>
          </p:cNvSpPr>
          <p:nvPr/>
        </p:nvSpPr>
        <p:spPr bwMode="auto">
          <a:xfrm>
            <a:off x="3785503" y="2420892"/>
            <a:ext cx="505096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000" b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Olympic tiếng Anh toàn cầu 2020: 2 Giải KK</a:t>
            </a:r>
          </a:p>
          <a:p>
            <a:pPr marL="342900" indent="-342900" eaLnBrk="1" hangingPunct="1">
              <a:lnSpc>
                <a:spcPct val="150000"/>
              </a:lnSpc>
              <a:buFontTx/>
              <a:buChar char="-"/>
            </a:pPr>
            <a:r>
              <a:rPr lang="en-US" altLang="zh-CN" sz="2000" b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Nguyễn Vân Hà</a:t>
            </a:r>
          </a:p>
          <a:p>
            <a:pPr marL="342900" indent="-342900" eaLnBrk="1" hangingPunct="1">
              <a:lnSpc>
                <a:spcPct val="150000"/>
              </a:lnSpc>
              <a:buFontTx/>
              <a:buChar char="-"/>
            </a:pPr>
            <a:r>
              <a:rPr lang="en-US" altLang="zh-CN" sz="2000" b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Phương Thùy Trang</a:t>
            </a:r>
            <a:endParaRPr lang="zh-CN" altLang="en-US" sz="2000" b="1" dirty="0">
              <a:solidFill>
                <a:srgbClr val="3F5378"/>
              </a:solidFill>
              <a:latin typeface="Roboto Condensed Light" panose="02000000000000000000" charset="0"/>
            </a:endParaRPr>
          </a:p>
          <a:p>
            <a:pPr eaLnBrk="1" hangingPunct="1">
              <a:lnSpc>
                <a:spcPct val="150000"/>
              </a:lnSpc>
            </a:pPr>
            <a:endParaRPr lang="zh-CN" altLang="en-US" sz="2000" b="1" dirty="0">
              <a:solidFill>
                <a:srgbClr val="3F5378"/>
              </a:solidFill>
              <a:latin typeface="Roboto Condensed Light" panose="02000000000000000000" charset="0"/>
            </a:endParaRPr>
          </a:p>
        </p:txBody>
      </p:sp>
      <p:sp>
        <p:nvSpPr>
          <p:cNvPr id="12" name="AutoShape 59"/>
          <p:cNvSpPr/>
          <p:nvPr/>
        </p:nvSpPr>
        <p:spPr bwMode="auto">
          <a:xfrm>
            <a:off x="3071672" y="3867379"/>
            <a:ext cx="473414" cy="488950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rgbClr val="3F5378"/>
          </a:solidFill>
          <a:ln>
            <a:solidFill>
              <a:schemeClr val="tx1">
                <a:lumMod val="75000"/>
              </a:schemeClr>
            </a:solidFill>
          </a:ln>
          <a:effectLst/>
        </p:spPr>
        <p:txBody>
          <a:bodyPr lIns="50800" tIns="50800" rIns="50800" bIns="50800" anchor="ctr"/>
          <a:lstStyle/>
          <a:p>
            <a:pPr defTabSz="60896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ea"/>
              <a:ea typeface="+mn-ea"/>
            </a:endParaRPr>
          </a:p>
        </p:txBody>
      </p:sp>
      <p:sp>
        <p:nvSpPr>
          <p:cNvPr id="13" name="文本框 5"/>
          <p:cNvSpPr txBox="1">
            <a:spLocks noChangeArrowheads="1"/>
          </p:cNvSpPr>
          <p:nvPr/>
        </p:nvSpPr>
        <p:spPr bwMode="auto">
          <a:xfrm>
            <a:off x="3740474" y="3820212"/>
            <a:ext cx="505096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vi-VN" altLang="zh-CN" sz="2000" b="1">
                <a:solidFill>
                  <a:srgbClr val="FF00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Đấu trường toán châu Á- AIMO 2020: Phương Thùy Trang, Nguyễn Hà Quyên</a:t>
            </a:r>
          </a:p>
          <a:p>
            <a:pPr eaLnBrk="1" hangingPunct="1">
              <a:lnSpc>
                <a:spcPct val="150000"/>
              </a:lnSpc>
            </a:pPr>
            <a:endParaRPr lang="zh-CN" altLang="en-US" sz="2000" b="1" dirty="0">
              <a:solidFill>
                <a:srgbClr val="FF0000"/>
              </a:solidFill>
              <a:latin typeface="Roboto Condensed Light" panose="02000000000000000000" charset="0"/>
            </a:endParaRPr>
          </a:p>
        </p:txBody>
      </p:sp>
    </p:spTree>
    <p:custDataLst>
      <p:tags r:id="rId1"/>
    </p:custData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"/>
          <p:cNvSpPr txBox="1"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-417949" y="2765500"/>
            <a:ext cx="6632171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 eaLnBrk="1" hangingPunct="1">
              <a:lnSpc>
                <a:spcPct val="150000"/>
              </a:lnSpc>
            </a:pP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Kế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hoạch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hè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và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kế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hoạch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tuyển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sinh</a:t>
            </a:r>
            <a:endParaRPr lang="zh-CN" altLang="en-US" sz="3200" dirty="0">
              <a:solidFill>
                <a:schemeClr val="bg1"/>
              </a:solidFill>
              <a:latin typeface="Roboto Condensed Light" panose="02000000000000000000" charset="0"/>
            </a:endParaRPr>
          </a:p>
        </p:txBody>
      </p:sp>
      <p:sp>
        <p:nvSpPr>
          <p:cNvPr id="223" name="Google Shape;223;p14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13</a:t>
            </a:fld>
            <a:endParaRPr lang="en-GB"/>
          </a:p>
        </p:txBody>
      </p:sp>
      <p:sp>
        <p:nvSpPr>
          <p:cNvPr id="224" name="Google Shape;224;p14"/>
          <p:cNvSpPr txBox="1"/>
          <p:nvPr/>
        </p:nvSpPr>
        <p:spPr>
          <a:xfrm>
            <a:off x="2390400" y="-106376"/>
            <a:ext cx="2181600" cy="31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0" b="1" dirty="0">
                <a:solidFill>
                  <a:srgbClr val="3F5378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rPr>
              <a:t>3</a:t>
            </a:r>
            <a:endParaRPr sz="3000" b="1" dirty="0">
              <a:solidFill>
                <a:srgbClr val="3F5378"/>
              </a:solidFill>
              <a:latin typeface="Roboto Condensed" panose="02000000000000000000"/>
              <a:ea typeface="Roboto Condensed" panose="02000000000000000000"/>
              <a:cs typeface="Roboto Condensed" panose="02000000000000000000"/>
              <a:sym typeface="Roboto Condensed" panose="02000000000000000000"/>
            </a:endParaRPr>
          </a:p>
        </p:txBody>
      </p:sp>
    </p:spTree>
    <p:custDataLst>
      <p:tags r:id="rId1"/>
    </p:custData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7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14</a:t>
            </a:fld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276578" y="930980"/>
            <a:ext cx="8590844" cy="3309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nl-NL" sz="2600" b="1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1.KH hè 202</a:t>
            </a:r>
            <a:r>
              <a:rPr lang="en-US" altLang="nl-NL" sz="2600" b="1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2</a:t>
            </a:r>
            <a:r>
              <a:rPr lang="nl-NL" sz="2600" b="1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:</a:t>
            </a:r>
            <a:endParaRPr lang="en-US" sz="2600" dirty="0">
              <a:solidFill>
                <a:srgbClr val="3F5378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nl-NL" sz="26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- Nhà trường bàn giao HS về gia đình và Đoàn phường ........quản lí: Từ 14/7/202</a:t>
            </a:r>
            <a:r>
              <a:rPr lang="en-US" altLang="nl-NL" sz="26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2</a:t>
            </a:r>
            <a:r>
              <a:rPr lang="nl-NL" sz="26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. </a:t>
            </a:r>
            <a:endParaRPr lang="en-US" sz="2600" dirty="0">
              <a:solidFill>
                <a:srgbClr val="3F5378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nl-NL" sz="26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- Mở cửa thư viện học học sinh tham gia hoạt động. (Nếu CMHS có nhu cầu cho con tham gia)</a:t>
            </a:r>
            <a:endParaRPr lang="en-US" sz="2600" dirty="0">
              <a:solidFill>
                <a:srgbClr val="3F5378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nl-NL" sz="26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- Sửa chữa,  bảo trì, bổ sung CSVC, thiết bị dạy học chuẩn bị cho NH mới.</a:t>
            </a:r>
            <a:endParaRPr lang="en-US" sz="2600" dirty="0">
              <a:solidFill>
                <a:srgbClr val="3F5378"/>
              </a:solidFill>
              <a:effectLst/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10055860" y="1384300"/>
            <a:ext cx="3098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15</a:t>
            </a:fld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186266" y="593230"/>
            <a:ext cx="8748889" cy="4510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nl-NL" sz="1800" b="1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a/ Tuyển sinh lớp 1 của trường</a:t>
            </a:r>
            <a:endParaRPr lang="en-US" sz="1800" dirty="0">
              <a:solidFill>
                <a:srgbClr val="3F5378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nl-NL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2.1. Thời gian nhận đơn đăng kí dự tuyển: 05/6/2020- hết 10/7/2020 (trừ Thứ bảy, chủ nhật)</a:t>
            </a:r>
            <a:endParaRPr lang="en-US" sz="1800" dirty="0">
              <a:solidFill>
                <a:srgbClr val="3F5378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2.2.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Thời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gian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niêm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yết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danh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sách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học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sinh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dự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tuyển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: 13/7/2020</a:t>
            </a:r>
            <a:endParaRPr lang="en-US" sz="1800" dirty="0">
              <a:solidFill>
                <a:srgbClr val="3F5378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2.3.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Thời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gian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,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nội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dung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kiểm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tra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:</a:t>
            </a:r>
            <a:endParaRPr lang="en-US" sz="1800" dirty="0">
              <a:solidFill>
                <a:srgbClr val="3F5378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-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Thời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gian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: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Thứ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bảy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, 18/7/2020</a:t>
            </a:r>
            <a:endParaRPr lang="en-US" sz="1800" dirty="0">
              <a:solidFill>
                <a:srgbClr val="3F5378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-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Nội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dung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kiểm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tra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năng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lực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HS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dự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tuyển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: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Năng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lực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,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hiểu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biết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,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kĩ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năng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cơ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bản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của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trẻ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mầm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non 5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tuổi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(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Năng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lực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IQ, EQ,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thị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giác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,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trí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nhớ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,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vận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động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;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năng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lực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ngôn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ngữ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tiếng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Việt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,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tiếng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Anh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gồm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nghe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,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phản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xạ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,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phát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âm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)</a:t>
            </a:r>
            <a:endParaRPr lang="en-US" sz="1800" dirty="0">
              <a:solidFill>
                <a:srgbClr val="3F5378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2.4.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Thông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báo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kết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quả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kiểm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tra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năng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lực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và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danh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sách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học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sinh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trúng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tuyển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: 22/7/2020</a:t>
            </a:r>
            <a:endParaRPr lang="en-US" sz="1800" dirty="0">
              <a:solidFill>
                <a:srgbClr val="3F5378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2.6.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Thời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gian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nộp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hồ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sơ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tuyển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sinh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: </a:t>
            </a:r>
            <a:r>
              <a:rPr lang="en-US" sz="1800" b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25, 26/7/2020</a:t>
            </a:r>
            <a:r>
              <a:rPr lang="en-US" sz="18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: CMHS </a:t>
            </a:r>
            <a:r>
              <a:rPr lang="en-US" sz="1800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đối</a:t>
            </a:r>
            <a:r>
              <a:rPr lang="en-US" sz="18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chiếu</a:t>
            </a:r>
            <a:r>
              <a:rPr lang="en-US" sz="18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thông</a:t>
            </a:r>
            <a:r>
              <a:rPr lang="en-US" sz="18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tin, </a:t>
            </a:r>
            <a:r>
              <a:rPr lang="en-US" sz="1800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nộp</a:t>
            </a:r>
            <a:r>
              <a:rPr lang="en-US" sz="18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hồ</a:t>
            </a:r>
            <a:r>
              <a:rPr lang="en-US" sz="18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sơ</a:t>
            </a:r>
            <a:r>
              <a:rPr lang="en-US" sz="18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</a:pPr>
            <a:r>
              <a:rPr lang="en-US" sz="18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+ </a:t>
            </a:r>
            <a:r>
              <a:rPr lang="en-US" sz="1800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Sáng</a:t>
            </a:r>
            <a:r>
              <a:rPr lang="en-US" sz="18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: 8h- 11h                                             + </a:t>
            </a:r>
            <a:r>
              <a:rPr lang="en-US" sz="1800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Chiều</a:t>
            </a:r>
            <a:r>
              <a:rPr lang="en-US" sz="18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: 14h- 16h30</a:t>
            </a:r>
          </a:p>
          <a:p>
            <a:pPr algn="just">
              <a:lnSpc>
                <a:spcPct val="115000"/>
              </a:lnSpc>
            </a:pP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2.7.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Thời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gian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tuyển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bổ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sung (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nếu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còn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chỉ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tiêu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)</a:t>
            </a:r>
            <a:r>
              <a:rPr lang="en-US" sz="18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: </a:t>
            </a:r>
            <a:r>
              <a:rPr lang="en-US" sz="1800" b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27, 28/7/2020 </a:t>
            </a:r>
            <a:endParaRPr lang="en-US" sz="1800" dirty="0">
              <a:solidFill>
                <a:srgbClr val="3F5378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2.8.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Công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bố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danh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sách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học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sinh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trúng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tuyển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chính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thức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và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nhập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học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:</a:t>
            </a:r>
            <a:r>
              <a:rPr lang="en-US" sz="18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29/7/2020</a:t>
            </a:r>
            <a:endParaRPr lang="en-US" sz="1800" dirty="0">
              <a:solidFill>
                <a:srgbClr val="3F5378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</a:rPr>
              <a:t>Thời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</a:rPr>
              <a:t>gian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</a:rPr>
              <a:t>tập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</a:rPr>
              <a:t>trung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</a:rPr>
              <a:t>nhận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</a:rPr>
              <a:t>lớp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</a:rPr>
              <a:t> (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</a:rPr>
              <a:t>dự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</a:rPr>
              <a:t> </a:t>
            </a:r>
            <a:r>
              <a:rPr lang="en-US" sz="1800" i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</a:rPr>
              <a:t>kiến</a:t>
            </a:r>
            <a:r>
              <a:rPr lang="en-US" sz="1800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</a:rPr>
              <a:t>):</a:t>
            </a:r>
            <a:r>
              <a:rPr lang="en-US" sz="1800" b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</a:rPr>
              <a:t> 31/7/2020</a:t>
            </a:r>
            <a:endParaRPr lang="en-US" sz="1800" dirty="0">
              <a:solidFill>
                <a:srgbClr val="3F5378"/>
              </a:solidFill>
              <a:latin typeface="Roboto Condensed" panose="02000000000000000000" charset="0"/>
              <a:ea typeface="Roboto Condensed" panose="02000000000000000000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15458" y="123086"/>
            <a:ext cx="4602542" cy="4219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nl-NL" sz="2000" b="1" i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2. Kế hoạch tuyển sinh năm học 2020- 2021</a:t>
            </a:r>
            <a:endParaRPr lang="en-US" sz="2000" dirty="0">
              <a:solidFill>
                <a:srgbClr val="3F5378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16</a:t>
            </a:fld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678645" y="598280"/>
            <a:ext cx="7992533" cy="419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b/ </a:t>
            </a:r>
            <a:r>
              <a:rPr lang="en-US" sz="2000" b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Tuyển</a:t>
            </a:r>
            <a:r>
              <a:rPr lang="en-US" sz="2000" b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sinh</a:t>
            </a:r>
            <a:r>
              <a:rPr lang="en-US" sz="2000" b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bổ</a:t>
            </a:r>
            <a:r>
              <a:rPr lang="en-US" sz="2000" b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sung </a:t>
            </a:r>
            <a:r>
              <a:rPr lang="en-US" sz="2000" b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lớp</a:t>
            </a:r>
            <a:r>
              <a:rPr lang="en-US" sz="2000" b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2,3,4,5: </a:t>
            </a:r>
            <a:endParaRPr lang="en-US" sz="2000" dirty="0">
              <a:solidFill>
                <a:srgbClr val="3F5378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nl-NL" sz="20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- Nhà trường giải quyết thủ tục cho HS chuyển trường:  Từ 25/7- 31/7/2020</a:t>
            </a:r>
            <a:endParaRPr lang="en-US" sz="2000" dirty="0">
              <a:solidFill>
                <a:srgbClr val="3F5378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nl-NL" sz="20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- Tiến hành tuyển sinh bổ sung cho các khối 2,3,4,5 trong hè 2020: Từ 6/7/2020- 15/8/2020.</a:t>
            </a:r>
            <a:endParaRPr lang="en-US" sz="2000" dirty="0">
              <a:solidFill>
                <a:srgbClr val="3F5378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nl-NL" sz="2000" b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c/ Thông tin về các trường THCS mới thành lập trên Quận Long Biên:</a:t>
            </a:r>
            <a:endParaRPr lang="en-US" sz="2000" dirty="0">
              <a:solidFill>
                <a:srgbClr val="3F5378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nl-NL" sz="20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THCS CLC: Chu Văn An, phường Giang Biên.</a:t>
            </a:r>
            <a:endParaRPr lang="en-US" sz="2000" dirty="0">
              <a:solidFill>
                <a:srgbClr val="3F5378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nl-NL" sz="20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THCS Lí Thường Kiệt: Phường Ngọc Thụy</a:t>
            </a:r>
            <a:endParaRPr lang="en-US" sz="2000" dirty="0">
              <a:solidFill>
                <a:srgbClr val="3F5378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nl-NL" sz="20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THCS Nguyễn Bỉnh Khiêm: Phường Phúc Đồng.</a:t>
            </a:r>
          </a:p>
          <a:p>
            <a:pPr marL="342900" lvl="0" indent="-342900" algn="just">
              <a:lnSpc>
                <a:spcPct val="150000"/>
              </a:lnSpc>
              <a:buFont typeface="Times New Roman" panose="02020603050405020304" pitchFamily="18" charset="0"/>
              <a:buChar char="-"/>
            </a:pPr>
            <a:endParaRPr lang="en-US" sz="2000" dirty="0">
              <a:solidFill>
                <a:srgbClr val="3F5378"/>
              </a:solidFill>
              <a:effectLst/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6452" y="4326306"/>
            <a:ext cx="5774267" cy="775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000" b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d/ </a:t>
            </a:r>
            <a:r>
              <a:rPr lang="en-US" sz="2000" b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Thời</a:t>
            </a:r>
            <a:r>
              <a:rPr lang="en-US" sz="2000" b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gian</a:t>
            </a:r>
            <a:r>
              <a:rPr lang="en-US" sz="2000" b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tập</a:t>
            </a:r>
            <a:r>
              <a:rPr lang="en-US" sz="2000" b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trung</a:t>
            </a:r>
            <a:r>
              <a:rPr lang="en-US" sz="2000" b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học</a:t>
            </a:r>
            <a:r>
              <a:rPr lang="en-US" sz="2000" b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sinh</a:t>
            </a:r>
            <a:r>
              <a:rPr lang="en-US" sz="2000" b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sau</a:t>
            </a:r>
            <a:r>
              <a:rPr lang="en-US" sz="2000" b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hè</a:t>
            </a:r>
            <a:r>
              <a:rPr lang="en-US" sz="2000" b="1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endParaRPr lang="en-US" sz="2000" dirty="0">
              <a:solidFill>
                <a:srgbClr val="3F5378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0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-  </a:t>
            </a:r>
            <a:r>
              <a:rPr lang="en-US" sz="2000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Khối</a:t>
            </a:r>
            <a:r>
              <a:rPr lang="en-US" sz="20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2,3,4,5: </a:t>
            </a:r>
            <a:r>
              <a:rPr lang="en-US" sz="2000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Dự</a:t>
            </a:r>
            <a:r>
              <a:rPr lang="en-US" sz="20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kiến</a:t>
            </a:r>
            <a:r>
              <a:rPr lang="en-US" sz="2000" dirty="0">
                <a:solidFill>
                  <a:srgbClr val="3F5378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28/8/2020 </a:t>
            </a:r>
            <a:endParaRPr lang="en-US" sz="2000" dirty="0">
              <a:solidFill>
                <a:srgbClr val="3F5378"/>
              </a:solidFill>
              <a:effectLst/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17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794016" y="95693"/>
            <a:ext cx="7073538" cy="552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0" algn="just">
              <a:lnSpc>
                <a:spcPct val="115000"/>
              </a:lnSpc>
            </a:pPr>
            <a:r>
              <a:rPr 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DỰ KIẾN HỌC PHÍ</a:t>
            </a:r>
            <a:endParaRPr lang="en-US" sz="2600" dirty="0">
              <a:solidFill>
                <a:srgbClr val="3F5378"/>
              </a:solidFill>
              <a:effectLst/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80295" y="749307"/>
            <a:ext cx="6932200" cy="430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000" b="1" dirty="0">
                <a:solidFill>
                  <a:srgbClr val="FF0000"/>
                </a:solidFill>
              </a:rPr>
              <a:t>* </a:t>
            </a:r>
            <a:r>
              <a:rPr lang="en-US" sz="2000" b="1" dirty="0" err="1">
                <a:solidFill>
                  <a:srgbClr val="FF0000"/>
                </a:solidFill>
              </a:rPr>
              <a:t>Lớp</a:t>
            </a:r>
            <a:r>
              <a:rPr lang="en-US" sz="2000" b="1" dirty="0">
                <a:solidFill>
                  <a:srgbClr val="FF0000"/>
                </a:solidFill>
              </a:rPr>
              <a:t> CLC </a:t>
            </a:r>
            <a:r>
              <a:rPr lang="en-US" sz="2000" b="1" dirty="0" err="1">
                <a:solidFill>
                  <a:srgbClr val="FF0000"/>
                </a:solidFill>
              </a:rPr>
              <a:t>tiêu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chuẩn</a:t>
            </a:r>
            <a:r>
              <a:rPr lang="en-US" sz="2000" dirty="0"/>
              <a:t>: </a:t>
            </a:r>
          </a:p>
          <a:p>
            <a:pPr>
              <a:lnSpc>
                <a:spcPct val="114000"/>
              </a:lnSpc>
            </a:pPr>
            <a:r>
              <a:rPr lang="en-US" sz="2000" dirty="0"/>
              <a:t>      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Khối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1: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vi-VN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14000"/>
              </a:lnSpc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      -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Khối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2,  </a:t>
            </a:r>
            <a:endParaRPr lang="vi-VN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14000"/>
              </a:lnSpc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      -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Khối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5: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vi-VN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14000"/>
              </a:lnSpc>
            </a:pPr>
            <a:r>
              <a:rPr lang="en-US" sz="2000" dirty="0">
                <a:solidFill>
                  <a:srgbClr val="FF0000"/>
                </a:solidFill>
              </a:rPr>
              <a:t>*</a:t>
            </a:r>
            <a:r>
              <a:rPr lang="en-US" sz="2000" dirty="0"/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Lớp</a:t>
            </a:r>
            <a:r>
              <a:rPr lang="en-US" sz="2000" b="1" dirty="0">
                <a:solidFill>
                  <a:srgbClr val="FF0000"/>
                </a:solidFill>
              </a:rPr>
              <a:t> CAIE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Khối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1, 2, 3, 4: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vi-VN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14000"/>
              </a:lnSpc>
            </a:pPr>
            <a:r>
              <a:rPr lang="en-US" sz="2000" b="1" dirty="0">
                <a:solidFill>
                  <a:srgbClr val="FF0000"/>
                </a:solidFill>
              </a:rPr>
              <a:t>*</a:t>
            </a:r>
            <a:r>
              <a:rPr lang="en-US" sz="2000" b="1" dirty="0"/>
              <a:t>  </a:t>
            </a:r>
            <a:r>
              <a:rPr lang="en-US" sz="2000" b="1" dirty="0" err="1">
                <a:solidFill>
                  <a:srgbClr val="FF0000"/>
                </a:solidFill>
              </a:rPr>
              <a:t>Dịch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vụ</a:t>
            </a:r>
            <a:r>
              <a:rPr lang="en-US" sz="2000" b="1" dirty="0">
                <a:solidFill>
                  <a:srgbClr val="FF0000"/>
                </a:solidFill>
              </a:rPr>
              <a:t>:</a:t>
            </a:r>
            <a:endParaRPr lang="vi-VN" sz="2000" dirty="0">
              <a:solidFill>
                <a:srgbClr val="FF0000"/>
              </a:solidFill>
            </a:endParaRPr>
          </a:p>
          <a:p>
            <a:pPr>
              <a:lnSpc>
                <a:spcPct val="114000"/>
              </a:lnSpc>
            </a:pPr>
            <a:r>
              <a:rPr lang="en-US" sz="2000" dirty="0"/>
              <a:t>	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-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Ăn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sáng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:  </a:t>
            </a:r>
            <a:endParaRPr lang="vi-VN" sz="2000" dirty="0">
              <a:solidFill>
                <a:schemeClr val="accent4">
                  <a:lumMod val="25000"/>
                </a:schemeClr>
              </a:solidFill>
            </a:endParaRPr>
          </a:p>
          <a:p>
            <a:pPr>
              <a:lnSpc>
                <a:spcPct val="114000"/>
              </a:lnSpc>
            </a:pP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	-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Ăn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trưa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+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quà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chiều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:  </a:t>
            </a:r>
            <a:endParaRPr lang="vi-VN" sz="2000" dirty="0">
              <a:solidFill>
                <a:schemeClr val="accent4">
                  <a:lumMod val="25000"/>
                </a:schemeClr>
              </a:solidFill>
            </a:endParaRPr>
          </a:p>
          <a:p>
            <a:pPr>
              <a:lnSpc>
                <a:spcPct val="114000"/>
              </a:lnSpc>
            </a:pP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	-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Chăm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sóc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bán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trú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:  </a:t>
            </a:r>
            <a:endParaRPr lang="vi-VN" sz="2000" dirty="0">
              <a:solidFill>
                <a:schemeClr val="accent4">
                  <a:lumMod val="25000"/>
                </a:schemeClr>
              </a:solidFill>
            </a:endParaRPr>
          </a:p>
          <a:p>
            <a:pPr>
              <a:lnSpc>
                <a:spcPct val="114000"/>
              </a:lnSpc>
            </a:pP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	-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Xe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đưa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đón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:  </a:t>
            </a:r>
          </a:p>
          <a:p>
            <a:pPr>
              <a:lnSpc>
                <a:spcPct val="114000"/>
              </a:lnSpc>
            </a:pP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	 (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Đi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 02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chiều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 -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Đối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với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 HS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trên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địa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bàn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quận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)</a:t>
            </a:r>
            <a:endParaRPr lang="vi-VN" sz="2000" dirty="0">
              <a:solidFill>
                <a:schemeClr val="accent4">
                  <a:lumMod val="25000"/>
                </a:schemeClr>
              </a:solidFill>
            </a:endParaRPr>
          </a:p>
          <a:p>
            <a:pPr>
              <a:lnSpc>
                <a:spcPct val="114000"/>
              </a:lnSpc>
            </a:pP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	+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Đi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 01 </a:t>
            </a:r>
            <a:r>
              <a:rPr lang="en-US" sz="2000" dirty="0" err="1">
                <a:solidFill>
                  <a:schemeClr val="accent4">
                    <a:lumMod val="25000"/>
                  </a:schemeClr>
                </a:solidFill>
              </a:rPr>
              <a:t>chiều</a:t>
            </a:r>
            <a:r>
              <a:rPr lang="en-US" sz="2000" dirty="0">
                <a:solidFill>
                  <a:schemeClr val="accent4">
                    <a:lumMod val="25000"/>
                  </a:schemeClr>
                </a:solidFill>
              </a:rPr>
              <a:t>:  </a:t>
            </a:r>
            <a:endParaRPr lang="vi-VN" sz="2000" dirty="0">
              <a:solidFill>
                <a:schemeClr val="accent4">
                  <a:lumMod val="2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"/>
          <p:cNvSpPr txBox="1"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-361505" y="3029824"/>
            <a:ext cx="6632171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 eaLnBrk="1" hangingPunct="1">
              <a:lnSpc>
                <a:spcPct val="150000"/>
              </a:lnSpc>
            </a:pP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Trao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đổi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–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Thảo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luận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của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BPH</a:t>
            </a:r>
            <a:endParaRPr lang="zh-CN" altLang="en-US" sz="3200" dirty="0">
              <a:solidFill>
                <a:schemeClr val="bg1"/>
              </a:solidFill>
              <a:latin typeface="Roboto Condensed Light" panose="02000000000000000000" charset="0"/>
            </a:endParaRPr>
          </a:p>
        </p:txBody>
      </p:sp>
      <p:sp>
        <p:nvSpPr>
          <p:cNvPr id="223" name="Google Shape;223;p14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18</a:t>
            </a:fld>
            <a:endParaRPr lang="en-GB"/>
          </a:p>
        </p:txBody>
      </p:sp>
      <p:sp>
        <p:nvSpPr>
          <p:cNvPr id="224" name="Google Shape;224;p14"/>
          <p:cNvSpPr txBox="1"/>
          <p:nvPr/>
        </p:nvSpPr>
        <p:spPr>
          <a:xfrm>
            <a:off x="2390400" y="-106376"/>
            <a:ext cx="2181600" cy="31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0" b="1" dirty="0">
                <a:solidFill>
                  <a:srgbClr val="3F5378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rPr>
              <a:t>4</a:t>
            </a:r>
            <a:endParaRPr sz="3000" b="1" dirty="0">
              <a:solidFill>
                <a:srgbClr val="3F5378"/>
              </a:solidFill>
              <a:latin typeface="Roboto Condensed" panose="02000000000000000000"/>
              <a:ea typeface="Roboto Condensed" panose="02000000000000000000"/>
              <a:cs typeface="Roboto Condensed" panose="02000000000000000000"/>
              <a:sym typeface="Roboto Condensed" panose="02000000000000000000"/>
            </a:endParaRPr>
          </a:p>
        </p:txBody>
      </p:sp>
    </p:spTree>
    <p:custDataLst>
      <p:tags r:id="rId1"/>
    </p:custDataLst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34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19</a:t>
            </a:fld>
            <a:endParaRPr lang="en-GB"/>
          </a:p>
        </p:txBody>
      </p:sp>
      <p:grpSp>
        <p:nvGrpSpPr>
          <p:cNvPr id="505" name="Google Shape;505;p34"/>
          <p:cNvGrpSpPr/>
          <p:nvPr/>
        </p:nvGrpSpPr>
        <p:grpSpPr>
          <a:xfrm>
            <a:off x="3996210" y="966817"/>
            <a:ext cx="1197664" cy="1126777"/>
            <a:chOff x="5972700" y="2330200"/>
            <a:chExt cx="411625" cy="387275"/>
          </a:xfrm>
        </p:grpSpPr>
        <p:sp>
          <p:nvSpPr>
            <p:cNvPr id="506" name="Google Shape;506;p34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9050" cap="rnd" cmpd="sng">
              <a:solidFill>
                <a:srgbClr val="3F5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3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9050" cap="rnd" cmpd="sng">
              <a:solidFill>
                <a:srgbClr val="3F5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文本框 14"/>
          <p:cNvSpPr txBox="1"/>
          <p:nvPr/>
        </p:nvSpPr>
        <p:spPr>
          <a:xfrm>
            <a:off x="1574394" y="2033367"/>
            <a:ext cx="657622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altLang="zh-CN" sz="9600" b="1" dirty="0">
                <a:blipFill dpi="0" rotWithShape="1">
                  <a:blip r:embed="rId3"/>
                  <a:srcRect/>
                  <a:stretch>
                    <a:fillRect/>
                  </a:stretch>
                </a:blipFill>
                <a:latin typeface="Cambria" panose="02040503050406030204" pitchFamily="18" charset="0"/>
                <a:ea typeface="Cambria" panose="02040503050406030204" pitchFamily="18" charset="0"/>
              </a:rPr>
              <a:t>Thank you!</a:t>
            </a:r>
            <a:endParaRPr lang="zh-CN" altLang="en-US" sz="9600" b="1" dirty="0">
              <a:blipFill dpi="0" rotWithShape="1">
                <a:blip r:embed="rId3"/>
                <a:srcRect/>
                <a:stretch>
                  <a:fillRect/>
                </a:stretch>
              </a:blipFill>
              <a:latin typeface="Cambria" panose="02040503050406030204" pitchFamily="18" charset="0"/>
              <a:ea typeface="方正呐喊体" panose="02010600010101010101" pitchFamily="2" charset="-122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1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6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62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</a:t>
            </a:fld>
            <a:endParaRPr lang="en-GB"/>
          </a:p>
        </p:txBody>
      </p:sp>
      <p:sp>
        <p:nvSpPr>
          <p:cNvPr id="5" name="AutoShape 59"/>
          <p:cNvSpPr/>
          <p:nvPr/>
        </p:nvSpPr>
        <p:spPr bwMode="auto">
          <a:xfrm>
            <a:off x="3165913" y="959930"/>
            <a:ext cx="473414" cy="488950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rgbClr val="3F5378"/>
          </a:solidFill>
          <a:ln>
            <a:solidFill>
              <a:schemeClr val="tx1">
                <a:lumMod val="75000"/>
              </a:schemeClr>
            </a:solidFill>
          </a:ln>
          <a:effectLst/>
        </p:spPr>
        <p:txBody>
          <a:bodyPr lIns="50800" tIns="50800" rIns="50800" bIns="50800" anchor="ctr"/>
          <a:lstStyle/>
          <a:p>
            <a:pPr defTabSz="60896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ea"/>
              <a:ea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778863" y="959226"/>
            <a:ext cx="5303959" cy="553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Sơ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kết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kết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quả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năm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học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2021 - 2022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của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nhà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trường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.</a:t>
            </a:r>
            <a:endParaRPr lang="zh-CN" altLang="en-US" sz="2000" b="1" dirty="0">
              <a:solidFill>
                <a:srgbClr val="3F5378"/>
              </a:solidFill>
              <a:latin typeface="Roboto Condensed Light" panose="02000000000000000000" charset="0"/>
            </a:endParaRPr>
          </a:p>
        </p:txBody>
      </p:sp>
      <p:sp>
        <p:nvSpPr>
          <p:cNvPr id="7" name="AutoShape 59"/>
          <p:cNvSpPr/>
          <p:nvPr/>
        </p:nvSpPr>
        <p:spPr bwMode="auto">
          <a:xfrm>
            <a:off x="3116701" y="1826705"/>
            <a:ext cx="473414" cy="488950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rgbClr val="3F5378"/>
          </a:solidFill>
          <a:ln>
            <a:solidFill>
              <a:schemeClr val="tx1">
                <a:lumMod val="75000"/>
              </a:schemeClr>
            </a:solidFill>
          </a:ln>
          <a:effectLst/>
        </p:spPr>
        <p:txBody>
          <a:bodyPr lIns="50800" tIns="50800" rIns="50800" bIns="50800" anchor="ctr"/>
          <a:lstStyle/>
          <a:p>
            <a:pPr defTabSz="60896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ea"/>
              <a:ea typeface="+mn-ea"/>
            </a:endParaRPr>
          </a:p>
        </p:txBody>
      </p:sp>
      <p:sp>
        <p:nvSpPr>
          <p:cNvPr id="9" name="AutoShape 59"/>
          <p:cNvSpPr/>
          <p:nvPr/>
        </p:nvSpPr>
        <p:spPr bwMode="auto">
          <a:xfrm>
            <a:off x="3069076" y="2750630"/>
            <a:ext cx="473414" cy="488950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rgbClr val="3F5378"/>
          </a:solidFill>
          <a:ln>
            <a:solidFill>
              <a:schemeClr val="tx1">
                <a:lumMod val="75000"/>
              </a:schemeClr>
            </a:solidFill>
          </a:ln>
          <a:effectLst/>
        </p:spPr>
        <p:txBody>
          <a:bodyPr lIns="50800" tIns="50800" rIns="50800" bIns="50800" anchor="ctr"/>
          <a:lstStyle/>
          <a:p>
            <a:pPr defTabSz="60896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ea"/>
              <a:ea typeface="+mn-ea"/>
            </a:endParaRPr>
          </a:p>
        </p:txBody>
      </p:sp>
      <p:sp>
        <p:nvSpPr>
          <p:cNvPr id="11" name="AutoShape 59"/>
          <p:cNvSpPr/>
          <p:nvPr/>
        </p:nvSpPr>
        <p:spPr bwMode="auto">
          <a:xfrm>
            <a:off x="3116701" y="3717417"/>
            <a:ext cx="473414" cy="488950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rgbClr val="3F5378"/>
          </a:solidFill>
          <a:ln>
            <a:solidFill>
              <a:schemeClr val="tx1">
                <a:lumMod val="75000"/>
              </a:schemeClr>
            </a:solidFill>
          </a:ln>
          <a:effectLst/>
        </p:spPr>
        <p:txBody>
          <a:bodyPr lIns="50800" tIns="50800" rIns="50800" bIns="50800" anchor="ctr"/>
          <a:lstStyle/>
          <a:p>
            <a:pPr defTabSz="60896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ea"/>
              <a:ea typeface="+mn-ea"/>
            </a:endParaRPr>
          </a:p>
        </p:txBody>
      </p:sp>
      <p:sp>
        <p:nvSpPr>
          <p:cNvPr id="14" name="Google Shape;213;p13"/>
          <p:cNvSpPr txBox="1"/>
          <p:nvPr>
            <p:custDataLst>
              <p:tags r:id="rId2"/>
            </p:custDataLst>
          </p:nvPr>
        </p:nvSpPr>
        <p:spPr>
          <a:xfrm>
            <a:off x="130296" y="1957983"/>
            <a:ext cx="2822717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 panose="02000000000000000000"/>
              <a:buNone/>
              <a:defRPr sz="2000" b="1" i="0" u="none" strike="noStrike" cap="none">
                <a:solidFill>
                  <a:schemeClr val="lt1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defRPr>
            </a:lvl9pPr>
          </a:lstStyle>
          <a:p>
            <a:pPr algn="ctr"/>
            <a:r>
              <a:rPr lang="en-US" sz="4800" dirty="0">
                <a:solidFill>
                  <a:schemeClr val="accent5"/>
                </a:solidFill>
              </a:rPr>
              <a:t>NỘI DUNG</a:t>
            </a:r>
          </a:p>
        </p:txBody>
      </p:sp>
      <p:sp>
        <p:nvSpPr>
          <p:cNvPr id="15" name="文本框 5"/>
          <p:cNvSpPr txBox="1">
            <a:spLocks noChangeArrowheads="1"/>
          </p:cNvSpPr>
          <p:nvPr/>
        </p:nvSpPr>
        <p:spPr bwMode="auto">
          <a:xfrm>
            <a:off x="3806613" y="1860032"/>
            <a:ext cx="4888611" cy="553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Báo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cáo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kết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quả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năm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học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2021 - 2022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của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lớp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.</a:t>
            </a:r>
            <a:endParaRPr lang="zh-CN" altLang="en-US" sz="2000" b="1" dirty="0">
              <a:solidFill>
                <a:srgbClr val="FF9800"/>
              </a:solidFill>
              <a:latin typeface="Roboto Condensed Light" panose="02000000000000000000" charset="0"/>
            </a:endParaRPr>
          </a:p>
        </p:txBody>
      </p:sp>
      <p:sp>
        <p:nvSpPr>
          <p:cNvPr id="16" name="文本框 5"/>
          <p:cNvSpPr txBox="1">
            <a:spLocks noChangeArrowheads="1"/>
          </p:cNvSpPr>
          <p:nvPr/>
        </p:nvSpPr>
        <p:spPr bwMode="auto">
          <a:xfrm>
            <a:off x="3806613" y="2761379"/>
            <a:ext cx="5050965" cy="502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Kế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hoạch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hè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và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Kế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hoạch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tuyển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sinh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năm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học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mới</a:t>
            </a:r>
            <a:r>
              <a:rPr lang="en-US" altLang="zh-CN" sz="2000" b="1" dirty="0">
                <a:solidFill>
                  <a:srgbClr val="3F5378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.</a:t>
            </a:r>
            <a:endParaRPr lang="zh-CN" altLang="en-US" sz="2000" b="1" dirty="0">
              <a:solidFill>
                <a:srgbClr val="3F5378"/>
              </a:solidFill>
              <a:latin typeface="Roboto Condensed Light" panose="02000000000000000000" charset="0"/>
            </a:endParaRPr>
          </a:p>
        </p:txBody>
      </p:sp>
      <p:sp>
        <p:nvSpPr>
          <p:cNvPr id="17" name="文本框 5"/>
          <p:cNvSpPr txBox="1">
            <a:spLocks noChangeArrowheads="1"/>
          </p:cNvSpPr>
          <p:nvPr/>
        </p:nvSpPr>
        <p:spPr bwMode="auto">
          <a:xfrm>
            <a:off x="3779541" y="3672427"/>
            <a:ext cx="4888611" cy="502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Trao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đổi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,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thảo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luận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2000" b="1" dirty="0" err="1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của</a:t>
            </a:r>
            <a:r>
              <a:rPr lang="en-US" altLang="zh-CN" sz="2000" b="1" dirty="0">
                <a:solidFill>
                  <a:srgbClr val="FF9800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BPH</a:t>
            </a:r>
            <a:endParaRPr lang="zh-CN" altLang="en-US" sz="2000" b="1" dirty="0">
              <a:solidFill>
                <a:srgbClr val="FF9800"/>
              </a:solidFill>
              <a:latin typeface="Roboto Condensed Light" panose="02000000000000000000" charset="0"/>
            </a:endParaRPr>
          </a:p>
        </p:txBody>
      </p:sp>
    </p:spTree>
    <p:custDataLst>
      <p:tags r:id="rId1"/>
    </p:custData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"/>
          <p:cNvSpPr txBox="1"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-39460" y="3476700"/>
            <a:ext cx="5988922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 eaLnBrk="1" hangingPunct="1">
              <a:lnSpc>
                <a:spcPct val="150000"/>
              </a:lnSpc>
            </a:pP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Sơ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kết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kết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quả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năm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học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2021 - 2022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của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nhà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trường</a:t>
            </a:r>
            <a:endParaRPr lang="zh-CN" altLang="en-US" sz="3200" dirty="0">
              <a:solidFill>
                <a:schemeClr val="bg1"/>
              </a:solidFill>
              <a:latin typeface="Roboto Condensed Light" panose="02000000000000000000" charset="0"/>
            </a:endParaRPr>
          </a:p>
        </p:txBody>
      </p:sp>
      <p:sp>
        <p:nvSpPr>
          <p:cNvPr id="223" name="Google Shape;223;p14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 lang="en-GB"/>
          </a:p>
        </p:txBody>
      </p:sp>
      <p:sp>
        <p:nvSpPr>
          <p:cNvPr id="224" name="Google Shape;224;p14"/>
          <p:cNvSpPr txBox="1"/>
          <p:nvPr/>
        </p:nvSpPr>
        <p:spPr>
          <a:xfrm>
            <a:off x="1999248" y="-128954"/>
            <a:ext cx="2181600" cy="31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0" b="1" dirty="0">
                <a:solidFill>
                  <a:srgbClr val="3F5378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rPr>
              <a:t>1</a:t>
            </a:r>
            <a:endParaRPr sz="3000" b="1" dirty="0">
              <a:solidFill>
                <a:srgbClr val="3F5378"/>
              </a:solidFill>
              <a:latin typeface="Roboto Condensed" panose="02000000000000000000"/>
              <a:ea typeface="Roboto Condensed" panose="02000000000000000000"/>
              <a:cs typeface="Roboto Condensed" panose="02000000000000000000"/>
              <a:sym typeface="Roboto Condensed" panose="02000000000000000000"/>
            </a:endParaRPr>
          </a:p>
        </p:txBody>
      </p:sp>
    </p:spTree>
    <p:custDataLst>
      <p:tags r:id="rId1"/>
    </p:custData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2356" y="930980"/>
            <a:ext cx="8483600" cy="3281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 algn="just">
              <a:lnSpc>
                <a:spcPct val="115000"/>
              </a:lnSpc>
            </a:pP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A.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Công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tác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dạy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của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GV</a:t>
            </a:r>
          </a:p>
          <a:p>
            <a:pPr marL="57150" algn="just">
              <a:lnSpc>
                <a:spcPct val="115000"/>
              </a:lnSpc>
            </a:pP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1. Thi GVG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cấp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Quận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:</a:t>
            </a:r>
            <a:endParaRPr lang="en-US" sz="2600" dirty="0">
              <a:solidFill>
                <a:srgbClr val="002060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marL="57150" algn="just">
              <a:lnSpc>
                <a:spcPct val="115000"/>
              </a:lnSpc>
            </a:pP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-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Cô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giáo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…………………….– GVCN ……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đoạt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giải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Nhì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endParaRPr lang="en-US" sz="2600" dirty="0">
              <a:solidFill>
                <a:srgbClr val="002060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marL="57150" algn="just">
              <a:lnSpc>
                <a:spcPct val="115000"/>
              </a:lnSpc>
            </a:pP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-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Cô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giáo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Vì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Thị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Thảo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– GVCN …….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đạt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GVG</a:t>
            </a:r>
            <a:endParaRPr lang="en-US" sz="2600" dirty="0">
              <a:solidFill>
                <a:srgbClr val="002060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marL="57150" algn="just">
              <a:lnSpc>
                <a:spcPct val="115000"/>
              </a:lnSpc>
            </a:pP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2.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Phong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trào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viết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SKKN: </a:t>
            </a:r>
            <a:r>
              <a:rPr lang="en-US" sz="26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31/41 CB-GV-NV </a:t>
            </a:r>
            <a:r>
              <a:rPr lang="en-US" sz="26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tham</a:t>
            </a:r>
            <a:r>
              <a:rPr lang="en-US" sz="26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gia</a:t>
            </a:r>
            <a:r>
              <a:rPr lang="en-US" sz="26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viết</a:t>
            </a:r>
            <a:r>
              <a:rPr lang="en-US" sz="26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SKKN</a:t>
            </a:r>
          </a:p>
          <a:p>
            <a:pPr marL="57150" algn="just">
              <a:lnSpc>
                <a:spcPct val="115000"/>
              </a:lnSpc>
            </a:pP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=&gt; KQ:</a:t>
            </a:r>
            <a:r>
              <a:rPr lang="en-US" sz="26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10/31 SK </a:t>
            </a:r>
            <a:r>
              <a:rPr lang="en-US" sz="26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xếp</a:t>
            </a:r>
            <a:r>
              <a:rPr lang="en-US" sz="26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loại</a:t>
            </a:r>
            <a:r>
              <a:rPr lang="en-US" sz="26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A </a:t>
            </a:r>
            <a:r>
              <a:rPr lang="en-US" sz="26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tiếp</a:t>
            </a:r>
            <a:r>
              <a:rPr lang="en-US" sz="26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tục</a:t>
            </a:r>
            <a:r>
              <a:rPr lang="en-US" sz="26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gửi</a:t>
            </a:r>
            <a:r>
              <a:rPr lang="en-US" sz="26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chấm</a:t>
            </a:r>
            <a:r>
              <a:rPr lang="en-US" sz="26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cấp</a:t>
            </a:r>
            <a:r>
              <a:rPr lang="en-US" sz="26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Quận</a:t>
            </a:r>
            <a:endParaRPr lang="en-US" sz="2600" dirty="0">
              <a:solidFill>
                <a:srgbClr val="002060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marL="57150" algn="just">
              <a:lnSpc>
                <a:spcPct val="115000"/>
              </a:lnSpc>
            </a:pPr>
            <a:r>
              <a:rPr lang="en-US" sz="26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           21/31 SK </a:t>
            </a:r>
            <a:r>
              <a:rPr lang="en-US" sz="26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xếp</a:t>
            </a:r>
            <a:r>
              <a:rPr lang="en-US" sz="26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loại</a:t>
            </a:r>
            <a:r>
              <a:rPr lang="en-US" sz="26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B </a:t>
            </a:r>
            <a:r>
              <a:rPr lang="en-US" sz="26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cấp</a:t>
            </a:r>
            <a:r>
              <a:rPr lang="en-US" sz="26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trường</a:t>
            </a:r>
            <a:endParaRPr lang="en-US" sz="2600" dirty="0">
              <a:solidFill>
                <a:srgbClr val="002060"/>
              </a:solidFill>
              <a:effectLst/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5</a:t>
            </a:fld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2144889" y="123667"/>
            <a:ext cx="6231467" cy="520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 algn="just">
              <a:lnSpc>
                <a:spcPct val="115000"/>
              </a:lnSpc>
            </a:pP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B .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Kết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quả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các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cuộc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thi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của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học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sinh</a:t>
            </a:r>
            <a:r>
              <a:rPr lang="en-US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: </a:t>
            </a:r>
            <a:endParaRPr lang="en-US" sz="2600" dirty="0">
              <a:solidFill>
                <a:srgbClr val="002060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7963" y="711557"/>
            <a:ext cx="8811889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22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- Cấp Quận: </a:t>
            </a:r>
            <a:r>
              <a:rPr lang="nl-NL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01giải Nhì Hội thi “Chiến sĩ nhí Thủ đô phòng chống Covid-19” </a:t>
            </a:r>
          </a:p>
          <a:p>
            <a:pPr algn="just"/>
            <a:r>
              <a:rPr lang="nl-NL" sz="22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- Cấp TP:</a:t>
            </a:r>
            <a:r>
              <a:rPr lang="en-US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01 </a:t>
            </a:r>
            <a:r>
              <a:rPr lang="en-US" sz="22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Nhất</a:t>
            </a:r>
            <a:r>
              <a:rPr lang="en-US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, 04 </a:t>
            </a:r>
            <a:r>
              <a:rPr lang="en-US" sz="22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Nhì</a:t>
            </a:r>
            <a:r>
              <a:rPr lang="en-US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, 4 </a:t>
            </a:r>
            <a:r>
              <a:rPr lang="en-US" sz="22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Ba, 6 </a:t>
            </a:r>
            <a:r>
              <a:rPr lang="en-US" sz="22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KK </a:t>
            </a:r>
            <a:r>
              <a:rPr lang="en-US" sz="22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thi</a:t>
            </a:r>
            <a:r>
              <a:rPr lang="en-US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Trạng</a:t>
            </a:r>
            <a:r>
              <a:rPr lang="en-US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nguyên</a:t>
            </a:r>
            <a:r>
              <a:rPr lang="en-US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Tiếng</a:t>
            </a:r>
            <a:r>
              <a:rPr lang="en-US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Việt</a:t>
            </a:r>
            <a:endParaRPr lang="en-US" sz="2200" dirty="0">
              <a:solidFill>
                <a:srgbClr val="002060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- </a:t>
            </a:r>
            <a:r>
              <a:rPr lang="en-US" sz="22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Cấp</a:t>
            </a:r>
            <a:r>
              <a:rPr lang="en-US" sz="22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Quốc</a:t>
            </a:r>
            <a:r>
              <a:rPr lang="en-US" sz="22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tế</a:t>
            </a:r>
            <a:r>
              <a:rPr lang="en-US" sz="22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: </a:t>
            </a:r>
            <a:endParaRPr lang="en-US" sz="2200" dirty="0">
              <a:solidFill>
                <a:srgbClr val="002060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+ </a:t>
            </a:r>
            <a:r>
              <a:rPr lang="en-US" sz="22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Thách</a:t>
            </a:r>
            <a:r>
              <a:rPr lang="en-US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thức</a:t>
            </a:r>
            <a:r>
              <a:rPr lang="en-US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tư</a:t>
            </a:r>
            <a:r>
              <a:rPr lang="en-US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duy</a:t>
            </a:r>
            <a:r>
              <a:rPr lang="en-US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thuật</a:t>
            </a:r>
            <a:r>
              <a:rPr lang="en-US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Toán</a:t>
            </a:r>
            <a:r>
              <a:rPr lang="en-US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</a:t>
            </a:r>
            <a:r>
              <a:rPr lang="vi-VN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Bebras 20</a:t>
            </a:r>
            <a:r>
              <a:rPr lang="en-US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20: </a:t>
            </a:r>
            <a:r>
              <a:rPr lang="nl-NL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 02 huy chương Vàng,  10 giải Giỏi</a:t>
            </a:r>
            <a:endParaRPr lang="en-US" sz="2200" dirty="0">
              <a:solidFill>
                <a:srgbClr val="002060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nl-NL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+ Thi Olympic tiếng Anh toàn cầu 2020: 04 HS đạt giải Khuyến khích</a:t>
            </a:r>
            <a:endParaRPr lang="en-US" sz="2200" dirty="0">
              <a:solidFill>
                <a:srgbClr val="002060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nl-NL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+ Thi “Đấu trường toán châu Á- AIMO 2020”: 01 huy chương Bạc,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nl-NL" sz="22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03 huy </a:t>
            </a:r>
            <a:r>
              <a:rPr lang="nl-NL" sz="220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chương Đồng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nl-NL" sz="220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+ Violympic cấp Quốc gia: 1 HC Vàng, 4 giải Khuyến khích</a:t>
            </a:r>
            <a:endParaRPr lang="en-US" sz="2200" dirty="0">
              <a:solidFill>
                <a:srgbClr val="002060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6</a:t>
            </a:fld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838200" y="491639"/>
            <a:ext cx="7467600" cy="4092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nl-NL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C. Kết quả chung của nhà trường năm học 20</a:t>
            </a:r>
            <a:r>
              <a:rPr lang="en-US" altLang="nl-NL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21</a:t>
            </a:r>
            <a:r>
              <a:rPr lang="nl-NL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- 202</a:t>
            </a:r>
            <a:r>
              <a:rPr lang="en-US" altLang="nl-NL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2</a:t>
            </a:r>
            <a:r>
              <a:rPr lang="nl-NL" sz="2600" b="1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: </a:t>
            </a:r>
            <a:endParaRPr lang="en-US" sz="2600" dirty="0">
              <a:solidFill>
                <a:srgbClr val="002060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nl-NL" sz="26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- Đề nghị xét công nhận tập thể LĐTT.</a:t>
            </a:r>
            <a:endParaRPr lang="en-US" sz="2600" dirty="0">
              <a:solidFill>
                <a:srgbClr val="002060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nl-NL" sz="26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- Công đoàn Hoàn thành Tốt nhiệm vụ.</a:t>
            </a:r>
            <a:endParaRPr lang="en-US" sz="2600" dirty="0">
              <a:solidFill>
                <a:srgbClr val="002060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nl-NL" sz="26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- Liên đội mạnh cấp TP.</a:t>
            </a:r>
            <a:endParaRPr lang="en-US" sz="2600" dirty="0">
              <a:solidFill>
                <a:srgbClr val="002060"/>
              </a:solidFill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nl-NL" sz="2600" dirty="0">
                <a:solidFill>
                  <a:srgbClr val="002060"/>
                </a:solidFill>
                <a:latin typeface="Roboto Condensed" panose="02000000000000000000" charset="0"/>
                <a:ea typeface="Roboto Condensed" panose="02000000000000000000" charset="0"/>
                <a:cs typeface="Times New Roman" panose="02020603050405020304" pitchFamily="18" charset="0"/>
              </a:rPr>
              <a:t>- Duy trì các tiêu chí trường tiểu học CLC.</a:t>
            </a:r>
            <a:endParaRPr lang="en-US" sz="2600" dirty="0">
              <a:solidFill>
                <a:srgbClr val="002060"/>
              </a:solidFill>
              <a:effectLst/>
              <a:latin typeface="Roboto Condensed" panose="02000000000000000000" charset="0"/>
              <a:ea typeface="Roboto Condensed" panose="02000000000000000000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"/>
          <p:cNvSpPr txBox="1"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-204448" y="3307367"/>
            <a:ext cx="6632171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 eaLnBrk="1" hangingPunct="1">
              <a:lnSpc>
                <a:spcPct val="150000"/>
              </a:lnSpc>
            </a:pP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Báo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cáo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kết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quả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năm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học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2021 - 2022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của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tập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thể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 </a:t>
            </a:r>
            <a:r>
              <a:rPr lang="en-US" altLang="zh-CN" sz="3200" dirty="0" err="1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lớp</a:t>
            </a:r>
            <a:r>
              <a:rPr lang="en-US" altLang="zh-CN" sz="3200" dirty="0">
                <a:solidFill>
                  <a:schemeClr val="bg1"/>
                </a:solidFill>
                <a:latin typeface="Roboto Condensed Light" panose="02000000000000000000" charset="0"/>
                <a:ea typeface="Roboto Condensed Light" panose="02000000000000000000" charset="0"/>
              </a:rPr>
              <a:t>.</a:t>
            </a:r>
            <a:endParaRPr lang="zh-CN" altLang="en-US" sz="3200" dirty="0">
              <a:solidFill>
                <a:schemeClr val="bg1"/>
              </a:solidFill>
              <a:latin typeface="Roboto Condensed Light" panose="02000000000000000000" charset="0"/>
            </a:endParaRPr>
          </a:p>
        </p:txBody>
      </p:sp>
      <p:sp>
        <p:nvSpPr>
          <p:cNvPr id="223" name="Google Shape;223;p14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7</a:t>
            </a:fld>
            <a:endParaRPr lang="en-GB"/>
          </a:p>
        </p:txBody>
      </p:sp>
      <p:sp>
        <p:nvSpPr>
          <p:cNvPr id="224" name="Google Shape;224;p14"/>
          <p:cNvSpPr txBox="1"/>
          <p:nvPr/>
        </p:nvSpPr>
        <p:spPr>
          <a:xfrm>
            <a:off x="2390400" y="-106376"/>
            <a:ext cx="2181600" cy="31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0" b="1" dirty="0">
                <a:solidFill>
                  <a:srgbClr val="3F5378"/>
                </a:solidFill>
                <a:latin typeface="Roboto Condensed" panose="02000000000000000000"/>
                <a:ea typeface="Roboto Condensed" panose="02000000000000000000"/>
                <a:cs typeface="Roboto Condensed" panose="02000000000000000000"/>
                <a:sym typeface="Roboto Condensed" panose="02000000000000000000"/>
              </a:rPr>
              <a:t>2</a:t>
            </a:r>
            <a:endParaRPr sz="3000" b="1" dirty="0">
              <a:solidFill>
                <a:srgbClr val="3F5378"/>
              </a:solidFill>
              <a:latin typeface="Roboto Condensed" panose="02000000000000000000"/>
              <a:ea typeface="Roboto Condensed" panose="02000000000000000000"/>
              <a:cs typeface="Roboto Condensed" panose="02000000000000000000"/>
              <a:sym typeface="Roboto Condensed" panose="02000000000000000000"/>
            </a:endParaRPr>
          </a:p>
        </p:txBody>
      </p:sp>
    </p:spTree>
    <p:custDataLst>
      <p:tags r:id="rId1"/>
    </p:custData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err="1"/>
              <a:t>Đánh</a:t>
            </a:r>
            <a:r>
              <a:rPr lang="en-US" sz="2800" dirty="0"/>
              <a:t> </a:t>
            </a:r>
            <a:r>
              <a:rPr lang="en-US" sz="2800" dirty="0" err="1"/>
              <a:t>giá</a:t>
            </a:r>
            <a:r>
              <a:rPr lang="en-US" sz="2800" dirty="0"/>
              <a:t> </a:t>
            </a:r>
            <a:r>
              <a:rPr lang="en-US" sz="2800" dirty="0" err="1"/>
              <a:t>môn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– CT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Bộ</a:t>
            </a:r>
            <a:endParaRPr sz="2800"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8</a:t>
            </a:fld>
            <a:endParaRPr lang="en-GB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28" name="Google Shape;342;p23"/>
          <p:cNvGraphicFramePr/>
          <p:nvPr/>
        </p:nvGraphicFramePr>
        <p:xfrm>
          <a:off x="602724" y="1143000"/>
          <a:ext cx="6359184" cy="3794690"/>
        </p:xfrm>
        <a:graphic>
          <a:graphicData uri="http://schemas.openxmlformats.org/drawingml/2006/table">
            <a:tbl>
              <a:tblPr>
                <a:noFill/>
                <a:tableStyleId>{8701D78D-9D00-479D-BF5F-37BF7044F018}</a:tableStyleId>
              </a:tblPr>
              <a:tblGrid>
                <a:gridCol w="1750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9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97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97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24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Hoàn</a:t>
                      </a:r>
                      <a:r>
                        <a:rPr lang="en-US" sz="16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thành</a:t>
                      </a:r>
                      <a:r>
                        <a:rPr lang="en-US" sz="16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tốt</a:t>
                      </a:r>
                      <a:endParaRPr sz="16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Hoàn</a:t>
                      </a:r>
                      <a:r>
                        <a:rPr lang="en-US" sz="16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thành</a:t>
                      </a:r>
                      <a:endParaRPr sz="16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Ch</a:t>
                      </a:r>
                      <a:r>
                        <a:rPr lang="vi-VN" sz="16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ư</a:t>
                      </a:r>
                      <a:r>
                        <a:rPr lang="en-US" sz="16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a </a:t>
                      </a:r>
                      <a:r>
                        <a:rPr lang="en-US" sz="16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hoàn</a:t>
                      </a:r>
                      <a:r>
                        <a:rPr lang="en-US" sz="16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thành</a:t>
                      </a:r>
                      <a:endParaRPr sz="16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81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Tiếng</a:t>
                      </a:r>
                      <a:r>
                        <a:rPr lang="en-US" sz="16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Việt</a:t>
                      </a:r>
                      <a:endParaRPr sz="16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20</a:t>
                      </a:r>
                      <a:endParaRPr sz="28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8</a:t>
                      </a:r>
                      <a:endParaRPr sz="28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 dirty="0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0</a:t>
                      </a:r>
                      <a:endParaRPr sz="28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81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Toán</a:t>
                      </a:r>
                      <a:endParaRPr sz="16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24</a:t>
                      </a:r>
                      <a:endParaRPr sz="28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4</a:t>
                      </a:r>
                      <a:endParaRPr sz="28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 dirty="0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0</a:t>
                      </a:r>
                      <a:endParaRPr sz="28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81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Khoa học</a:t>
                      </a:r>
                      <a:endParaRPr sz="16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27</a:t>
                      </a:r>
                      <a:endParaRPr sz="28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1</a:t>
                      </a:r>
                      <a:endParaRPr sz="28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 dirty="0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0</a:t>
                      </a:r>
                      <a:endParaRPr sz="28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81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LS</a:t>
                      </a:r>
                      <a:r>
                        <a:rPr lang="en-US" sz="1600" b="1" baseline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 - ĐL</a:t>
                      </a:r>
                      <a:endParaRPr sz="16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24</a:t>
                      </a:r>
                      <a:endParaRPr sz="28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4</a:t>
                      </a:r>
                      <a:endParaRPr sz="28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0</a:t>
                      </a:r>
                      <a:endParaRPr sz="28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187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Đạo</a:t>
                      </a:r>
                      <a:r>
                        <a:rPr lang="en-US" sz="16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đức</a:t>
                      </a:r>
                      <a:endParaRPr sz="16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25</a:t>
                      </a:r>
                      <a:endParaRPr sz="28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3</a:t>
                      </a:r>
                      <a:endParaRPr sz="28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 dirty="0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0</a:t>
                      </a:r>
                      <a:endParaRPr sz="28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81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Kĩ</a:t>
                      </a:r>
                      <a:r>
                        <a:rPr lang="en-US" sz="1600" b="1" baseline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 thuật</a:t>
                      </a:r>
                      <a:endParaRPr sz="16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25</a:t>
                      </a:r>
                      <a:endParaRPr sz="28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3</a:t>
                      </a:r>
                      <a:endParaRPr sz="28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0</a:t>
                      </a:r>
                      <a:endParaRPr sz="28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err="1"/>
              <a:t>Đánh</a:t>
            </a:r>
            <a:r>
              <a:rPr lang="en-US" sz="2800" dirty="0"/>
              <a:t> </a:t>
            </a:r>
            <a:r>
              <a:rPr lang="en-US" sz="2800" dirty="0" err="1"/>
              <a:t>giá</a:t>
            </a:r>
            <a:r>
              <a:rPr lang="en-US" sz="2800" dirty="0"/>
              <a:t> </a:t>
            </a:r>
            <a:r>
              <a:rPr lang="en-US" sz="2800" dirty="0" err="1"/>
              <a:t>môn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– CT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Bộ</a:t>
            </a:r>
            <a:endParaRPr sz="2800"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9</a:t>
            </a:fld>
            <a:endParaRPr lang="en-GB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28" name="Google Shape;342;p23"/>
          <p:cNvGraphicFramePr/>
          <p:nvPr/>
        </p:nvGraphicFramePr>
        <p:xfrm>
          <a:off x="602724" y="1090671"/>
          <a:ext cx="7015276" cy="3693565"/>
        </p:xfrm>
        <a:graphic>
          <a:graphicData uri="http://schemas.openxmlformats.org/drawingml/2006/table">
            <a:tbl>
              <a:tblPr>
                <a:noFill/>
                <a:tableStyleId>{8701D78D-9D00-479D-BF5F-37BF7044F018}</a:tableStyleId>
              </a:tblPr>
              <a:tblGrid>
                <a:gridCol w="1931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38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3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941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Hoàn</a:t>
                      </a:r>
                      <a:r>
                        <a:rPr lang="en-US" sz="16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thành</a:t>
                      </a:r>
                      <a:r>
                        <a:rPr lang="en-US" sz="16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tốt</a:t>
                      </a:r>
                      <a:endParaRPr sz="16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Hoàn</a:t>
                      </a:r>
                      <a:r>
                        <a:rPr lang="en-US" sz="16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thành</a:t>
                      </a:r>
                      <a:endParaRPr sz="16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Ch</a:t>
                      </a:r>
                      <a:r>
                        <a:rPr lang="vi-VN" sz="16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ư</a:t>
                      </a:r>
                      <a:r>
                        <a:rPr lang="en-US" sz="16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a </a:t>
                      </a:r>
                      <a:r>
                        <a:rPr lang="en-US" sz="16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hoàn</a:t>
                      </a:r>
                      <a:r>
                        <a:rPr lang="en-US" sz="16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thành</a:t>
                      </a:r>
                      <a:endParaRPr sz="16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41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Tin </a:t>
                      </a:r>
                      <a:r>
                        <a:rPr lang="en-US" sz="18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học</a:t>
                      </a:r>
                      <a:endParaRPr sz="18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21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7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 dirty="0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0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41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Tiếng</a:t>
                      </a:r>
                      <a:r>
                        <a:rPr lang="en-US" sz="18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 Anh</a:t>
                      </a:r>
                      <a:endParaRPr sz="18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23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 dirty="0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5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 dirty="0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0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41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Âm</a:t>
                      </a:r>
                      <a:r>
                        <a:rPr lang="en-US" sz="18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nhạc</a:t>
                      </a:r>
                      <a:endParaRPr sz="18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21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7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 dirty="0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0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241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Mĩ</a:t>
                      </a:r>
                      <a:r>
                        <a:rPr lang="en-US" sz="18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thuật</a:t>
                      </a:r>
                      <a:endParaRPr sz="18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23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5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 dirty="0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0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241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Thể</a:t>
                      </a:r>
                      <a:r>
                        <a:rPr lang="en-US" sz="1800" b="1" dirty="0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3F537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dục</a:t>
                      </a:r>
                      <a:endParaRPr sz="1800" b="1" dirty="0">
                        <a:solidFill>
                          <a:srgbClr val="3F537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23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5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b="1">
                          <a:solidFill>
                            <a:srgbClr val="263248"/>
                          </a:solidFill>
                          <a:latin typeface="Roboto Condensed" panose="02000000000000000000"/>
                          <a:ea typeface="Roboto Condensed" panose="02000000000000000000"/>
                          <a:cs typeface="Roboto Condensed" panose="02000000000000000000"/>
                          <a:sym typeface="Roboto Condensed" panose="02000000000000000000"/>
                        </a:rPr>
                        <a:t>0</a:t>
                      </a:r>
                      <a:endParaRPr sz="3200" b="1" dirty="0">
                        <a:solidFill>
                          <a:srgbClr val="263248"/>
                        </a:solidFill>
                        <a:latin typeface="Roboto Condensed" panose="02000000000000000000"/>
                        <a:ea typeface="Roboto Condensed" panose="02000000000000000000"/>
                        <a:cs typeface="Roboto Condensed" panose="02000000000000000000"/>
                        <a:sym typeface="Roboto Condensed" panose="02000000000000000000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>
    <p:fade thruBlk="1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Salerio · SlidesCarnival[20200704160232453].mdb"/>
  <p:tag name="ARS_RESPONSE_PERSONNUM" val="1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E0E4E9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1096</Words>
  <Application>Microsoft Office PowerPoint</Application>
  <PresentationFormat>On-screen Show (16:9)</PresentationFormat>
  <Paragraphs>175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Arvo</vt:lpstr>
      <vt:lpstr>Microsoft YaHei</vt:lpstr>
      <vt:lpstr>方正呐喊体</vt:lpstr>
      <vt:lpstr>Roboto Condensed</vt:lpstr>
      <vt:lpstr>Times New Roman</vt:lpstr>
      <vt:lpstr>Roboto Condensed Light</vt:lpstr>
      <vt:lpstr>Arial</vt:lpstr>
      <vt:lpstr>UTM Flamenco</vt:lpstr>
      <vt:lpstr>Cambria</vt:lpstr>
      <vt:lpstr>Salerio template</vt:lpstr>
      <vt:lpstr>HỌP PHỤ HUYNH LỚP ….. TỔNG KẾT NĂM HỌC …….. </vt:lpstr>
      <vt:lpstr>PowerPoint Presentation</vt:lpstr>
      <vt:lpstr>Sơ kết kết quả năm học 2021 - 2022 của nhà trường</vt:lpstr>
      <vt:lpstr>PowerPoint Presentation</vt:lpstr>
      <vt:lpstr>PowerPoint Presentation</vt:lpstr>
      <vt:lpstr>PowerPoint Presentation</vt:lpstr>
      <vt:lpstr>Báo cáo kết quả năm học 2021 - 2022 của tập thể lớp.</vt:lpstr>
      <vt:lpstr>Đánh giá môn học – CT của Bộ</vt:lpstr>
      <vt:lpstr>Đánh giá môn học – CT của Bộ</vt:lpstr>
      <vt:lpstr>PowerPoint Presentation</vt:lpstr>
      <vt:lpstr>PowerPoint Presentation</vt:lpstr>
      <vt:lpstr>PowerPoint Presentation</vt:lpstr>
      <vt:lpstr>Kế hoạch hè và kế hoạch tuyển sinh</vt:lpstr>
      <vt:lpstr>PowerPoint Presentation</vt:lpstr>
      <vt:lpstr>PowerPoint Presentation</vt:lpstr>
      <vt:lpstr>PowerPoint Presentation</vt:lpstr>
      <vt:lpstr>PowerPoint Presentation</vt:lpstr>
      <vt:lpstr>Trao đổi – Thảo luận của BPH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Mẫu powerpoint họp phụ huynh - HoaTieu.vn</dc:title>
  <dc:creator>HoaTieu.vn</dc:creator>
  <cp:keywords>Mẫu powerpoint họp phụ huynh - HoaTieu.vn</cp:keywords>
  <cp:lastModifiedBy>Administrator</cp:lastModifiedBy>
  <cp:revision>60</cp:revision>
  <dcterms:created xsi:type="dcterms:W3CDTF">2022-05-05T02:35:00Z</dcterms:created>
  <dcterms:modified xsi:type="dcterms:W3CDTF">2023-05-03T03:02:37Z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F157E9C77645401A879BEE35AFACEAC1</vt:lpwstr>
  </property>
  <property fmtid="{D5CDD505-2E9C-101B-9397-08002B2CF9AE}" pid="3" name="KSOProductBuildVer">
    <vt:lpwstr>1033-11.2.0.11536</vt:lpwstr>
  </property>
</Properties>
</file>